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3" r:id="rId1"/>
    <p:sldMasterId id="2147483925" r:id="rId2"/>
  </p:sldMasterIdLst>
  <p:notesMasterIdLst>
    <p:notesMasterId r:id="rId91"/>
  </p:notesMasterIdLst>
  <p:sldIdLst>
    <p:sldId id="256" r:id="rId3"/>
    <p:sldId id="341" r:id="rId4"/>
    <p:sldId id="257" r:id="rId5"/>
    <p:sldId id="258" r:id="rId6"/>
    <p:sldId id="259" r:id="rId7"/>
    <p:sldId id="357" r:id="rId8"/>
    <p:sldId id="261" r:id="rId9"/>
    <p:sldId id="262" r:id="rId10"/>
    <p:sldId id="358" r:id="rId11"/>
    <p:sldId id="360" r:id="rId12"/>
    <p:sldId id="265" r:id="rId13"/>
    <p:sldId id="266" r:id="rId14"/>
    <p:sldId id="342" r:id="rId15"/>
    <p:sldId id="267" r:id="rId16"/>
    <p:sldId id="361" r:id="rId17"/>
    <p:sldId id="362" r:id="rId18"/>
    <p:sldId id="270" r:id="rId19"/>
    <p:sldId id="271" r:id="rId20"/>
    <p:sldId id="272" r:id="rId21"/>
    <p:sldId id="273" r:id="rId22"/>
    <p:sldId id="274" r:id="rId23"/>
    <p:sldId id="350" r:id="rId24"/>
    <p:sldId id="351" r:id="rId25"/>
    <p:sldId id="277" r:id="rId26"/>
    <p:sldId id="278" r:id="rId27"/>
    <p:sldId id="279" r:id="rId28"/>
    <p:sldId id="280" r:id="rId29"/>
    <p:sldId id="281" r:id="rId30"/>
    <p:sldId id="282" r:id="rId31"/>
    <p:sldId id="355"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56" r:id="rId52"/>
    <p:sldId id="304" r:id="rId53"/>
    <p:sldId id="305" r:id="rId54"/>
    <p:sldId id="306" r:id="rId55"/>
    <p:sldId id="307" r:id="rId56"/>
    <p:sldId id="308" r:id="rId57"/>
    <p:sldId id="363" r:id="rId58"/>
    <p:sldId id="365" r:id="rId59"/>
    <p:sldId id="366" r:id="rId60"/>
    <p:sldId id="367" r:id="rId61"/>
    <p:sldId id="368" r:id="rId62"/>
    <p:sldId id="369"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9" r:id="rId80"/>
    <p:sldId id="331" r:id="rId81"/>
    <p:sldId id="327" r:id="rId82"/>
    <p:sldId id="328" r:id="rId83"/>
    <p:sldId id="332" r:id="rId84"/>
    <p:sldId id="370" r:id="rId85"/>
    <p:sldId id="334" r:id="rId86"/>
    <p:sldId id="335" r:id="rId87"/>
    <p:sldId id="336" r:id="rId88"/>
    <p:sldId id="337" r:id="rId89"/>
    <p:sldId id="338"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683" autoAdjust="0"/>
  </p:normalViewPr>
  <p:slideViewPr>
    <p:cSldViewPr snapToGrid="0">
      <p:cViewPr varScale="1">
        <p:scale>
          <a:sx n="76" d="100"/>
          <a:sy n="76" d="100"/>
        </p:scale>
        <p:origin x="1812" y="7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ok.gov/dac/documents/VOCA%20FINAL%20RULE%20%20(Eff.%20Aug%208%202016).pdf" TargetMode="External"/><Relationship Id="rId1" Type="http://schemas.openxmlformats.org/officeDocument/2006/relationships/hyperlink" Target="https://www.ok.gov/dac/documents/doj-financial-guide-2022.pdf" TargetMode="Externa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hyperlink" Target="https://www.ok.gov/dac/documents/VOCA%20FINAL%20RULE%20%20(Eff.%20Aug%208%202016).pdf" TargetMode="External"/><Relationship Id="rId5" Type="http://schemas.openxmlformats.org/officeDocument/2006/relationships/hyperlink" Target="https://www.ok.gov/dac/documents/doj-financial-guide-2022.pdf" TargetMode="External"/><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97861-0F16-4544-8ECA-F0FBE116038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BBC7687-7B4A-455A-A34F-7CC02B142ECD}">
      <dgm:prSet/>
      <dgm:spPr/>
      <dgm:t>
        <a:bodyPr/>
        <a:lstStyle/>
        <a:p>
          <a:r>
            <a:rPr lang="en-US" dirty="0"/>
            <a:t>All participants are muted.  </a:t>
          </a:r>
        </a:p>
      </dgm:t>
    </dgm:pt>
    <dgm:pt modelId="{3B82F249-04C2-42DC-9662-638E55E25166}" type="parTrans" cxnId="{A4FD6FD2-659B-4C19-A2A7-9BDD9C4B24A9}">
      <dgm:prSet/>
      <dgm:spPr/>
      <dgm:t>
        <a:bodyPr/>
        <a:lstStyle/>
        <a:p>
          <a:endParaRPr lang="en-US"/>
        </a:p>
      </dgm:t>
    </dgm:pt>
    <dgm:pt modelId="{3D40E1EC-DF6B-4C3A-977E-D213007A4102}" type="sibTrans" cxnId="{A4FD6FD2-659B-4C19-A2A7-9BDD9C4B24A9}">
      <dgm:prSet/>
      <dgm:spPr/>
      <dgm:t>
        <a:bodyPr/>
        <a:lstStyle/>
        <a:p>
          <a:endParaRPr lang="en-US"/>
        </a:p>
      </dgm:t>
    </dgm:pt>
    <dgm:pt modelId="{4AAA08AC-A250-485E-830D-881839E32076}">
      <dgm:prSet/>
      <dgm:spPr/>
      <dgm:t>
        <a:bodyPr/>
        <a:lstStyle/>
        <a:p>
          <a:r>
            <a:rPr lang="en-US" dirty="0"/>
            <a:t>Please “Raise your Hand” if you would like to ask a question.</a:t>
          </a:r>
        </a:p>
      </dgm:t>
    </dgm:pt>
    <dgm:pt modelId="{D5054365-687C-49F2-9D33-AC41D6DA585E}" type="parTrans" cxnId="{3E5E1FEF-F055-43F6-A61D-23117ABDF97D}">
      <dgm:prSet/>
      <dgm:spPr/>
      <dgm:t>
        <a:bodyPr/>
        <a:lstStyle/>
        <a:p>
          <a:endParaRPr lang="en-US"/>
        </a:p>
      </dgm:t>
    </dgm:pt>
    <dgm:pt modelId="{2C4F1E9F-4E5F-491C-9FEB-7B4B7F22047C}" type="sibTrans" cxnId="{3E5E1FEF-F055-43F6-A61D-23117ABDF97D}">
      <dgm:prSet/>
      <dgm:spPr/>
      <dgm:t>
        <a:bodyPr/>
        <a:lstStyle/>
        <a:p>
          <a:endParaRPr lang="en-US"/>
        </a:p>
      </dgm:t>
    </dgm:pt>
    <dgm:pt modelId="{16234778-5140-4D88-9ACC-75744CB124B7}">
      <dgm:prSet/>
      <dgm:spPr/>
      <dgm:t>
        <a:bodyPr/>
        <a:lstStyle/>
        <a:p>
          <a:r>
            <a:rPr lang="en-US" dirty="0"/>
            <a:t>Please use the Chat or Question to also ask type a question.  These boxes are being monitored by staff.</a:t>
          </a:r>
        </a:p>
      </dgm:t>
    </dgm:pt>
    <dgm:pt modelId="{3F13B694-428D-4ED1-9FE5-2590EEFB4BB1}" type="parTrans" cxnId="{38068A14-A9DD-4490-B823-D4AD5ACFA5A0}">
      <dgm:prSet/>
      <dgm:spPr/>
      <dgm:t>
        <a:bodyPr/>
        <a:lstStyle/>
        <a:p>
          <a:endParaRPr lang="en-US"/>
        </a:p>
      </dgm:t>
    </dgm:pt>
    <dgm:pt modelId="{E199AA21-CF43-4C5D-AF63-CBD65B3DE876}" type="sibTrans" cxnId="{38068A14-A9DD-4490-B823-D4AD5ACFA5A0}">
      <dgm:prSet/>
      <dgm:spPr/>
      <dgm:t>
        <a:bodyPr/>
        <a:lstStyle/>
        <a:p>
          <a:endParaRPr lang="en-US"/>
        </a:p>
      </dgm:t>
    </dgm:pt>
    <dgm:pt modelId="{CD7E9C41-227F-43A1-B8B8-9F5090C3D7BE}">
      <dgm:prSet/>
      <dgm:spPr/>
      <dgm:t>
        <a:bodyPr/>
        <a:lstStyle/>
        <a:p>
          <a:r>
            <a:rPr lang="en-US" dirty="0"/>
            <a:t>A time for questions and answers will be made available.</a:t>
          </a:r>
        </a:p>
      </dgm:t>
    </dgm:pt>
    <dgm:pt modelId="{C561BC40-B92E-41F1-A135-386F9E5A76C1}" type="parTrans" cxnId="{76F042A8-C20E-467F-873E-747203B53A78}">
      <dgm:prSet/>
      <dgm:spPr/>
      <dgm:t>
        <a:bodyPr/>
        <a:lstStyle/>
        <a:p>
          <a:endParaRPr lang="en-US"/>
        </a:p>
      </dgm:t>
    </dgm:pt>
    <dgm:pt modelId="{18E32FEA-016D-48E5-B588-C88912CEF5A6}" type="sibTrans" cxnId="{76F042A8-C20E-467F-873E-747203B53A78}">
      <dgm:prSet/>
      <dgm:spPr/>
      <dgm:t>
        <a:bodyPr/>
        <a:lstStyle/>
        <a:p>
          <a:endParaRPr lang="en-US"/>
        </a:p>
      </dgm:t>
    </dgm:pt>
    <dgm:pt modelId="{14BD59B7-2666-42D6-AFD1-DEE2F553D3EA}" type="pres">
      <dgm:prSet presAssocID="{6F497861-0F16-4544-8ECA-F0FBE1160386}" presName="root" presStyleCnt="0">
        <dgm:presLayoutVars>
          <dgm:dir/>
          <dgm:resizeHandles val="exact"/>
        </dgm:presLayoutVars>
      </dgm:prSet>
      <dgm:spPr/>
    </dgm:pt>
    <dgm:pt modelId="{49F33068-FE25-4AF3-BB6D-35D6CAF9C0E0}" type="pres">
      <dgm:prSet presAssocID="{7BBC7687-7B4A-455A-A34F-7CC02B142ECD}" presName="compNode" presStyleCnt="0"/>
      <dgm:spPr/>
    </dgm:pt>
    <dgm:pt modelId="{54DF9584-3788-4F88-ADDE-75DB387BBCB4}" type="pres">
      <dgm:prSet presAssocID="{7BBC7687-7B4A-455A-A34F-7CC02B142ECD}" presName="bgRect" presStyleLbl="bgShp" presStyleIdx="0" presStyleCnt="4"/>
      <dgm:spPr/>
    </dgm:pt>
    <dgm:pt modelId="{2C621550-4E6B-4BA8-B8FB-3AF54C4C4A2C}" type="pres">
      <dgm:prSet presAssocID="{7BBC7687-7B4A-455A-A34F-7CC02B142E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te Speaker"/>
        </a:ext>
      </dgm:extLst>
    </dgm:pt>
    <dgm:pt modelId="{D46B7E02-EDDE-4860-B8B4-4B626103E0EA}" type="pres">
      <dgm:prSet presAssocID="{7BBC7687-7B4A-455A-A34F-7CC02B142ECD}" presName="spaceRect" presStyleCnt="0"/>
      <dgm:spPr/>
    </dgm:pt>
    <dgm:pt modelId="{76AD87C0-7618-4B7F-BB7D-CA514CFD7E21}" type="pres">
      <dgm:prSet presAssocID="{7BBC7687-7B4A-455A-A34F-7CC02B142ECD}" presName="parTx" presStyleLbl="revTx" presStyleIdx="0" presStyleCnt="4">
        <dgm:presLayoutVars>
          <dgm:chMax val="0"/>
          <dgm:chPref val="0"/>
        </dgm:presLayoutVars>
      </dgm:prSet>
      <dgm:spPr/>
    </dgm:pt>
    <dgm:pt modelId="{2E4902A5-7988-414E-B932-A4EBBC4CE29D}" type="pres">
      <dgm:prSet presAssocID="{3D40E1EC-DF6B-4C3A-977E-D213007A4102}" presName="sibTrans" presStyleCnt="0"/>
      <dgm:spPr/>
    </dgm:pt>
    <dgm:pt modelId="{A7C2F372-AC16-4143-8F67-3AE831654E72}" type="pres">
      <dgm:prSet presAssocID="{4AAA08AC-A250-485E-830D-881839E32076}" presName="compNode" presStyleCnt="0"/>
      <dgm:spPr/>
    </dgm:pt>
    <dgm:pt modelId="{09AC8F85-B29F-4531-8D7D-6756FB74CCE1}" type="pres">
      <dgm:prSet presAssocID="{4AAA08AC-A250-485E-830D-881839E32076}" presName="bgRect" presStyleLbl="bgShp" presStyleIdx="1" presStyleCnt="4"/>
      <dgm:spPr/>
    </dgm:pt>
    <dgm:pt modelId="{5C5195F1-5E4F-4472-B676-7A2521A1A9EE}" type="pres">
      <dgm:prSet presAssocID="{4AAA08AC-A250-485E-830D-881839E3207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a:ext>
      </dgm:extLst>
    </dgm:pt>
    <dgm:pt modelId="{37382BD0-8981-423E-975B-82EADAE6E26C}" type="pres">
      <dgm:prSet presAssocID="{4AAA08AC-A250-485E-830D-881839E32076}" presName="spaceRect" presStyleCnt="0"/>
      <dgm:spPr/>
    </dgm:pt>
    <dgm:pt modelId="{01C4FAFF-E71D-484E-A976-464861562E4F}" type="pres">
      <dgm:prSet presAssocID="{4AAA08AC-A250-485E-830D-881839E32076}" presName="parTx" presStyleLbl="revTx" presStyleIdx="1" presStyleCnt="4">
        <dgm:presLayoutVars>
          <dgm:chMax val="0"/>
          <dgm:chPref val="0"/>
        </dgm:presLayoutVars>
      </dgm:prSet>
      <dgm:spPr/>
    </dgm:pt>
    <dgm:pt modelId="{81D74B5D-A0DC-4AFA-9BD7-2F42C9C29427}" type="pres">
      <dgm:prSet presAssocID="{2C4F1E9F-4E5F-491C-9FEB-7B4B7F22047C}" presName="sibTrans" presStyleCnt="0"/>
      <dgm:spPr/>
    </dgm:pt>
    <dgm:pt modelId="{3C82F3D6-32E0-4FEE-8B9F-BEA871468D21}" type="pres">
      <dgm:prSet presAssocID="{16234778-5140-4D88-9ACC-75744CB124B7}" presName="compNode" presStyleCnt="0"/>
      <dgm:spPr/>
    </dgm:pt>
    <dgm:pt modelId="{E33C7A0D-378F-46B9-B761-A903CC8CF7C4}" type="pres">
      <dgm:prSet presAssocID="{16234778-5140-4D88-9ACC-75744CB124B7}" presName="bgRect" presStyleLbl="bgShp" presStyleIdx="2" presStyleCnt="4"/>
      <dgm:spPr/>
    </dgm:pt>
    <dgm:pt modelId="{D1F4ADCC-4E73-4B20-958E-7E5CAE3B6A65}" type="pres">
      <dgm:prSet presAssocID="{16234778-5140-4D88-9ACC-75744CB124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F9CCC845-5253-4833-8DCF-97914888E21A}" type="pres">
      <dgm:prSet presAssocID="{16234778-5140-4D88-9ACC-75744CB124B7}" presName="spaceRect" presStyleCnt="0"/>
      <dgm:spPr/>
    </dgm:pt>
    <dgm:pt modelId="{4C6281E5-4B5B-49EE-9058-79A7DC5AB867}" type="pres">
      <dgm:prSet presAssocID="{16234778-5140-4D88-9ACC-75744CB124B7}" presName="parTx" presStyleLbl="revTx" presStyleIdx="2" presStyleCnt="4">
        <dgm:presLayoutVars>
          <dgm:chMax val="0"/>
          <dgm:chPref val="0"/>
        </dgm:presLayoutVars>
      </dgm:prSet>
      <dgm:spPr/>
    </dgm:pt>
    <dgm:pt modelId="{0940496F-4C25-4534-A3C9-6B3CFD752D93}" type="pres">
      <dgm:prSet presAssocID="{E199AA21-CF43-4C5D-AF63-CBD65B3DE876}" presName="sibTrans" presStyleCnt="0"/>
      <dgm:spPr/>
    </dgm:pt>
    <dgm:pt modelId="{E873979E-1E92-43D5-98A1-83EFDC247927}" type="pres">
      <dgm:prSet presAssocID="{CD7E9C41-227F-43A1-B8B8-9F5090C3D7BE}" presName="compNode" presStyleCnt="0"/>
      <dgm:spPr/>
    </dgm:pt>
    <dgm:pt modelId="{B3B02731-97E1-45DC-B197-AD85E970A461}" type="pres">
      <dgm:prSet presAssocID="{CD7E9C41-227F-43A1-B8B8-9F5090C3D7BE}" presName="bgRect" presStyleLbl="bgShp" presStyleIdx="3" presStyleCnt="4"/>
      <dgm:spPr/>
    </dgm:pt>
    <dgm:pt modelId="{392212EB-8A6F-4A37-BDB2-67B70FAEB215}" type="pres">
      <dgm:prSet presAssocID="{CD7E9C41-227F-43A1-B8B8-9F5090C3D7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909AB595-1D75-4A89-9F5D-FD8025E37D47}" type="pres">
      <dgm:prSet presAssocID="{CD7E9C41-227F-43A1-B8B8-9F5090C3D7BE}" presName="spaceRect" presStyleCnt="0"/>
      <dgm:spPr/>
    </dgm:pt>
    <dgm:pt modelId="{FCD1E79D-CBE9-4281-B141-66FB829BE8A1}" type="pres">
      <dgm:prSet presAssocID="{CD7E9C41-227F-43A1-B8B8-9F5090C3D7BE}" presName="parTx" presStyleLbl="revTx" presStyleIdx="3" presStyleCnt="4">
        <dgm:presLayoutVars>
          <dgm:chMax val="0"/>
          <dgm:chPref val="0"/>
        </dgm:presLayoutVars>
      </dgm:prSet>
      <dgm:spPr/>
    </dgm:pt>
  </dgm:ptLst>
  <dgm:cxnLst>
    <dgm:cxn modelId="{38068A14-A9DD-4490-B823-D4AD5ACFA5A0}" srcId="{6F497861-0F16-4544-8ECA-F0FBE1160386}" destId="{16234778-5140-4D88-9ACC-75744CB124B7}" srcOrd="2" destOrd="0" parTransId="{3F13B694-428D-4ED1-9FE5-2590EEFB4BB1}" sibTransId="{E199AA21-CF43-4C5D-AF63-CBD65B3DE876}"/>
    <dgm:cxn modelId="{C12A5677-6C7F-4CDD-9290-D1CAC1A4EF4A}" type="presOf" srcId="{16234778-5140-4D88-9ACC-75744CB124B7}" destId="{4C6281E5-4B5B-49EE-9058-79A7DC5AB867}" srcOrd="0" destOrd="0" presId="urn:microsoft.com/office/officeart/2018/2/layout/IconVerticalSolidList"/>
    <dgm:cxn modelId="{A521D98D-6DF6-49F7-8072-EA9F6152288A}" type="presOf" srcId="{7BBC7687-7B4A-455A-A34F-7CC02B142ECD}" destId="{76AD87C0-7618-4B7F-BB7D-CA514CFD7E21}" srcOrd="0" destOrd="0" presId="urn:microsoft.com/office/officeart/2018/2/layout/IconVerticalSolidList"/>
    <dgm:cxn modelId="{8B437890-D1BB-479D-995F-7851ABEBC4C0}" type="presOf" srcId="{6F497861-0F16-4544-8ECA-F0FBE1160386}" destId="{14BD59B7-2666-42D6-AFD1-DEE2F553D3EA}" srcOrd="0" destOrd="0" presId="urn:microsoft.com/office/officeart/2018/2/layout/IconVerticalSolidList"/>
    <dgm:cxn modelId="{76F042A8-C20E-467F-873E-747203B53A78}" srcId="{6F497861-0F16-4544-8ECA-F0FBE1160386}" destId="{CD7E9C41-227F-43A1-B8B8-9F5090C3D7BE}" srcOrd="3" destOrd="0" parTransId="{C561BC40-B92E-41F1-A135-386F9E5A76C1}" sibTransId="{18E32FEA-016D-48E5-B588-C88912CEF5A6}"/>
    <dgm:cxn modelId="{A4FD6FD2-659B-4C19-A2A7-9BDD9C4B24A9}" srcId="{6F497861-0F16-4544-8ECA-F0FBE1160386}" destId="{7BBC7687-7B4A-455A-A34F-7CC02B142ECD}" srcOrd="0" destOrd="0" parTransId="{3B82F249-04C2-42DC-9662-638E55E25166}" sibTransId="{3D40E1EC-DF6B-4C3A-977E-D213007A4102}"/>
    <dgm:cxn modelId="{3E5E1FEF-F055-43F6-A61D-23117ABDF97D}" srcId="{6F497861-0F16-4544-8ECA-F0FBE1160386}" destId="{4AAA08AC-A250-485E-830D-881839E32076}" srcOrd="1" destOrd="0" parTransId="{D5054365-687C-49F2-9D33-AC41D6DA585E}" sibTransId="{2C4F1E9F-4E5F-491C-9FEB-7B4B7F22047C}"/>
    <dgm:cxn modelId="{44E28CFC-38BB-41FE-8605-D0DCD1BE5F9C}" type="presOf" srcId="{4AAA08AC-A250-485E-830D-881839E32076}" destId="{01C4FAFF-E71D-484E-A976-464861562E4F}" srcOrd="0" destOrd="0" presId="urn:microsoft.com/office/officeart/2018/2/layout/IconVerticalSolidList"/>
    <dgm:cxn modelId="{550BDCFE-271F-40A1-8AE5-D3C67D7EDB32}" type="presOf" srcId="{CD7E9C41-227F-43A1-B8B8-9F5090C3D7BE}" destId="{FCD1E79D-CBE9-4281-B141-66FB829BE8A1}" srcOrd="0" destOrd="0" presId="urn:microsoft.com/office/officeart/2018/2/layout/IconVerticalSolidList"/>
    <dgm:cxn modelId="{B018EADB-B2A1-4F0B-8692-6B58A6F94739}" type="presParOf" srcId="{14BD59B7-2666-42D6-AFD1-DEE2F553D3EA}" destId="{49F33068-FE25-4AF3-BB6D-35D6CAF9C0E0}" srcOrd="0" destOrd="0" presId="urn:microsoft.com/office/officeart/2018/2/layout/IconVerticalSolidList"/>
    <dgm:cxn modelId="{7724EDDC-5065-487D-900E-707E6AEE6F28}" type="presParOf" srcId="{49F33068-FE25-4AF3-BB6D-35D6CAF9C0E0}" destId="{54DF9584-3788-4F88-ADDE-75DB387BBCB4}" srcOrd="0" destOrd="0" presId="urn:microsoft.com/office/officeart/2018/2/layout/IconVerticalSolidList"/>
    <dgm:cxn modelId="{B1E41B19-B99C-4E5D-B0A9-0F45BAF72693}" type="presParOf" srcId="{49F33068-FE25-4AF3-BB6D-35D6CAF9C0E0}" destId="{2C621550-4E6B-4BA8-B8FB-3AF54C4C4A2C}" srcOrd="1" destOrd="0" presId="urn:microsoft.com/office/officeart/2018/2/layout/IconVerticalSolidList"/>
    <dgm:cxn modelId="{5366DF13-E861-4224-9787-F2000970D8F2}" type="presParOf" srcId="{49F33068-FE25-4AF3-BB6D-35D6CAF9C0E0}" destId="{D46B7E02-EDDE-4860-B8B4-4B626103E0EA}" srcOrd="2" destOrd="0" presId="urn:microsoft.com/office/officeart/2018/2/layout/IconVerticalSolidList"/>
    <dgm:cxn modelId="{A7197CE1-E2F9-477C-9475-FCBF8D3D4065}" type="presParOf" srcId="{49F33068-FE25-4AF3-BB6D-35D6CAF9C0E0}" destId="{76AD87C0-7618-4B7F-BB7D-CA514CFD7E21}" srcOrd="3" destOrd="0" presId="urn:microsoft.com/office/officeart/2018/2/layout/IconVerticalSolidList"/>
    <dgm:cxn modelId="{692388E3-8B1F-4B97-909D-9A2F3B44B1D9}" type="presParOf" srcId="{14BD59B7-2666-42D6-AFD1-DEE2F553D3EA}" destId="{2E4902A5-7988-414E-B932-A4EBBC4CE29D}" srcOrd="1" destOrd="0" presId="urn:microsoft.com/office/officeart/2018/2/layout/IconVerticalSolidList"/>
    <dgm:cxn modelId="{4ACAE376-C32C-42BC-A94B-3025F1530E64}" type="presParOf" srcId="{14BD59B7-2666-42D6-AFD1-DEE2F553D3EA}" destId="{A7C2F372-AC16-4143-8F67-3AE831654E72}" srcOrd="2" destOrd="0" presId="urn:microsoft.com/office/officeart/2018/2/layout/IconVerticalSolidList"/>
    <dgm:cxn modelId="{D4B5CBE8-613F-4BB2-8407-271BE79DE3E5}" type="presParOf" srcId="{A7C2F372-AC16-4143-8F67-3AE831654E72}" destId="{09AC8F85-B29F-4531-8D7D-6756FB74CCE1}" srcOrd="0" destOrd="0" presId="urn:microsoft.com/office/officeart/2018/2/layout/IconVerticalSolidList"/>
    <dgm:cxn modelId="{0718A0DE-4E99-49BF-BFE2-D62C832EBF46}" type="presParOf" srcId="{A7C2F372-AC16-4143-8F67-3AE831654E72}" destId="{5C5195F1-5E4F-4472-B676-7A2521A1A9EE}" srcOrd="1" destOrd="0" presId="urn:microsoft.com/office/officeart/2018/2/layout/IconVerticalSolidList"/>
    <dgm:cxn modelId="{47703CB0-F4BC-4CE8-AD6B-1792D2A5DF87}" type="presParOf" srcId="{A7C2F372-AC16-4143-8F67-3AE831654E72}" destId="{37382BD0-8981-423E-975B-82EADAE6E26C}" srcOrd="2" destOrd="0" presId="urn:microsoft.com/office/officeart/2018/2/layout/IconVerticalSolidList"/>
    <dgm:cxn modelId="{BE9570B3-EE5A-4394-9D39-3EF6B17AC2D4}" type="presParOf" srcId="{A7C2F372-AC16-4143-8F67-3AE831654E72}" destId="{01C4FAFF-E71D-484E-A976-464861562E4F}" srcOrd="3" destOrd="0" presId="urn:microsoft.com/office/officeart/2018/2/layout/IconVerticalSolidList"/>
    <dgm:cxn modelId="{D1CF6BB9-4701-49B4-8B2C-464F311790A9}" type="presParOf" srcId="{14BD59B7-2666-42D6-AFD1-DEE2F553D3EA}" destId="{81D74B5D-A0DC-4AFA-9BD7-2F42C9C29427}" srcOrd="3" destOrd="0" presId="urn:microsoft.com/office/officeart/2018/2/layout/IconVerticalSolidList"/>
    <dgm:cxn modelId="{8218371A-7DC0-4948-B40C-047407E5CEAE}" type="presParOf" srcId="{14BD59B7-2666-42D6-AFD1-DEE2F553D3EA}" destId="{3C82F3D6-32E0-4FEE-8B9F-BEA871468D21}" srcOrd="4" destOrd="0" presId="urn:microsoft.com/office/officeart/2018/2/layout/IconVerticalSolidList"/>
    <dgm:cxn modelId="{39CFB3B4-2B86-4A81-8F16-BC88538EFB24}" type="presParOf" srcId="{3C82F3D6-32E0-4FEE-8B9F-BEA871468D21}" destId="{E33C7A0D-378F-46B9-B761-A903CC8CF7C4}" srcOrd="0" destOrd="0" presId="urn:microsoft.com/office/officeart/2018/2/layout/IconVerticalSolidList"/>
    <dgm:cxn modelId="{3D72B033-27C4-4C20-9F4B-66F2AF6FC0DD}" type="presParOf" srcId="{3C82F3D6-32E0-4FEE-8B9F-BEA871468D21}" destId="{D1F4ADCC-4E73-4B20-958E-7E5CAE3B6A65}" srcOrd="1" destOrd="0" presId="urn:microsoft.com/office/officeart/2018/2/layout/IconVerticalSolidList"/>
    <dgm:cxn modelId="{F41E0B33-D954-4DD8-95A4-FFCA814497DA}" type="presParOf" srcId="{3C82F3D6-32E0-4FEE-8B9F-BEA871468D21}" destId="{F9CCC845-5253-4833-8DCF-97914888E21A}" srcOrd="2" destOrd="0" presId="urn:microsoft.com/office/officeart/2018/2/layout/IconVerticalSolidList"/>
    <dgm:cxn modelId="{FC888461-83A5-47C0-A236-F03DAF9AE536}" type="presParOf" srcId="{3C82F3D6-32E0-4FEE-8B9F-BEA871468D21}" destId="{4C6281E5-4B5B-49EE-9058-79A7DC5AB867}" srcOrd="3" destOrd="0" presId="urn:microsoft.com/office/officeart/2018/2/layout/IconVerticalSolidList"/>
    <dgm:cxn modelId="{7124E271-B5F1-4670-ACAA-7F37DFC5A410}" type="presParOf" srcId="{14BD59B7-2666-42D6-AFD1-DEE2F553D3EA}" destId="{0940496F-4C25-4534-A3C9-6B3CFD752D93}" srcOrd="5" destOrd="0" presId="urn:microsoft.com/office/officeart/2018/2/layout/IconVerticalSolidList"/>
    <dgm:cxn modelId="{1305B98A-BF3F-4E22-92FE-62B396069DFF}" type="presParOf" srcId="{14BD59B7-2666-42D6-AFD1-DEE2F553D3EA}" destId="{E873979E-1E92-43D5-98A1-83EFDC247927}" srcOrd="6" destOrd="0" presId="urn:microsoft.com/office/officeart/2018/2/layout/IconVerticalSolidList"/>
    <dgm:cxn modelId="{21967BBC-FCFB-4251-9E08-F1693E8EBF7B}" type="presParOf" srcId="{E873979E-1E92-43D5-98A1-83EFDC247927}" destId="{B3B02731-97E1-45DC-B197-AD85E970A461}" srcOrd="0" destOrd="0" presId="urn:microsoft.com/office/officeart/2018/2/layout/IconVerticalSolidList"/>
    <dgm:cxn modelId="{697B3102-04D4-406B-815B-AE670CC293B2}" type="presParOf" srcId="{E873979E-1E92-43D5-98A1-83EFDC247927}" destId="{392212EB-8A6F-4A37-BDB2-67B70FAEB215}" srcOrd="1" destOrd="0" presId="urn:microsoft.com/office/officeart/2018/2/layout/IconVerticalSolidList"/>
    <dgm:cxn modelId="{9F80E868-189B-4974-8BBB-2C2509282ECA}" type="presParOf" srcId="{E873979E-1E92-43D5-98A1-83EFDC247927}" destId="{909AB595-1D75-4A89-9F5D-FD8025E37D47}" srcOrd="2" destOrd="0" presId="urn:microsoft.com/office/officeart/2018/2/layout/IconVerticalSolidList"/>
    <dgm:cxn modelId="{D6635CFB-75CC-4094-8049-32FC3CDBEA25}" type="presParOf" srcId="{E873979E-1E92-43D5-98A1-83EFDC247927}" destId="{FCD1E79D-CBE9-4281-B141-66FB829BE8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920CEC-7230-4962-8042-C224D7BF1F66}"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DEE0CA6B-6565-4227-8A64-CBCF12A889F6}">
      <dgm:prSet/>
      <dgm:spPr/>
      <dgm:t>
        <a:bodyPr/>
        <a:lstStyle/>
        <a:p>
          <a:r>
            <a:rPr lang="en-US" dirty="0"/>
            <a:t>Costs that are not awarded in the grant application.</a:t>
          </a:r>
        </a:p>
      </dgm:t>
    </dgm:pt>
    <dgm:pt modelId="{43A3030B-E613-4870-AC07-1B0FE30D1953}" type="parTrans" cxnId="{DDE1A595-46D8-4A9E-9773-B40EB80DE04E}">
      <dgm:prSet/>
      <dgm:spPr/>
      <dgm:t>
        <a:bodyPr/>
        <a:lstStyle/>
        <a:p>
          <a:endParaRPr lang="en-US"/>
        </a:p>
      </dgm:t>
    </dgm:pt>
    <dgm:pt modelId="{1570A841-C90A-4630-8975-956BCF7CB68A}" type="sibTrans" cxnId="{DDE1A595-46D8-4A9E-9773-B40EB80DE04E}">
      <dgm:prSet/>
      <dgm:spPr/>
      <dgm:t>
        <a:bodyPr/>
        <a:lstStyle/>
        <a:p>
          <a:endParaRPr lang="en-US"/>
        </a:p>
      </dgm:t>
    </dgm:pt>
    <dgm:pt modelId="{06496A65-49A6-4A3F-B83A-73130DD03A35}">
      <dgm:prSet custT="1"/>
      <dgm:spPr/>
      <dgm:t>
        <a:bodyPr/>
        <a:lstStyle/>
        <a:p>
          <a:r>
            <a:rPr lang="en-US" sz="2400" dirty="0"/>
            <a:t>Costs specifically outlined in the </a:t>
          </a:r>
          <a:r>
            <a:rPr lang="en-US" sz="2400" dirty="0">
              <a:hlinkClick xmlns:r="http://schemas.openxmlformats.org/officeDocument/2006/relationships" r:id="rId1"/>
            </a:rPr>
            <a:t>DOJ Grant Financial Guide</a:t>
          </a:r>
          <a:r>
            <a:rPr lang="en-US" sz="2400" dirty="0"/>
            <a:t> and </a:t>
          </a:r>
          <a:r>
            <a:rPr lang="en-US" sz="2400" dirty="0">
              <a:hlinkClick xmlns:r="http://schemas.openxmlformats.org/officeDocument/2006/relationships" r:id="rId2"/>
            </a:rPr>
            <a:t>VOCA Final Rule </a:t>
          </a:r>
          <a:r>
            <a:rPr lang="en-US" sz="2400" dirty="0"/>
            <a:t>as prohibited.</a:t>
          </a:r>
        </a:p>
      </dgm:t>
    </dgm:pt>
    <dgm:pt modelId="{23A68518-A28D-41B3-9DD2-82AFD13DC128}" type="parTrans" cxnId="{E2E5E8CC-34FE-4A8E-9FCF-6F028E43C139}">
      <dgm:prSet/>
      <dgm:spPr/>
      <dgm:t>
        <a:bodyPr/>
        <a:lstStyle/>
        <a:p>
          <a:endParaRPr lang="en-US"/>
        </a:p>
      </dgm:t>
    </dgm:pt>
    <dgm:pt modelId="{AF5505B9-5C3E-4509-BA1C-C60730C51B62}" type="sibTrans" cxnId="{E2E5E8CC-34FE-4A8E-9FCF-6F028E43C139}">
      <dgm:prSet/>
      <dgm:spPr/>
      <dgm:t>
        <a:bodyPr/>
        <a:lstStyle/>
        <a:p>
          <a:endParaRPr lang="en-US"/>
        </a:p>
      </dgm:t>
    </dgm:pt>
    <dgm:pt modelId="{E2FE4F96-3C2C-44AD-8965-7E9EDB71054C}" type="pres">
      <dgm:prSet presAssocID="{1D920CEC-7230-4962-8042-C224D7BF1F66}" presName="root" presStyleCnt="0">
        <dgm:presLayoutVars>
          <dgm:dir/>
          <dgm:resizeHandles val="exact"/>
        </dgm:presLayoutVars>
      </dgm:prSet>
      <dgm:spPr/>
    </dgm:pt>
    <dgm:pt modelId="{10276529-1BE2-4CE7-9342-0F0C115810B4}" type="pres">
      <dgm:prSet presAssocID="{DEE0CA6B-6565-4227-8A64-CBCF12A889F6}" presName="compNode" presStyleCnt="0"/>
      <dgm:spPr/>
    </dgm:pt>
    <dgm:pt modelId="{53C23B1F-04CF-43AF-9834-36EDABF80DAB}" type="pres">
      <dgm:prSet presAssocID="{DEE0CA6B-6565-4227-8A64-CBCF12A889F6}" presName="iconRect" presStyleLbl="node1" presStyleIdx="0" presStyleCnt="2" custLinFactNeighborY="-1110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91FD23D-DB33-461C-B000-F4F8B1CE72A2}" type="pres">
      <dgm:prSet presAssocID="{DEE0CA6B-6565-4227-8A64-CBCF12A889F6}" presName="spaceRect" presStyleCnt="0"/>
      <dgm:spPr/>
    </dgm:pt>
    <dgm:pt modelId="{2BC3BB7F-F865-4AC2-9415-F7F62F1F9AF7}" type="pres">
      <dgm:prSet presAssocID="{DEE0CA6B-6565-4227-8A64-CBCF12A889F6}" presName="textRect" presStyleLbl="revTx" presStyleIdx="0" presStyleCnt="2">
        <dgm:presLayoutVars>
          <dgm:chMax val="1"/>
          <dgm:chPref val="1"/>
        </dgm:presLayoutVars>
      </dgm:prSet>
      <dgm:spPr/>
    </dgm:pt>
    <dgm:pt modelId="{13607A1D-9A7A-4C91-BA78-F1A163A3F214}" type="pres">
      <dgm:prSet presAssocID="{1570A841-C90A-4630-8975-956BCF7CB68A}" presName="sibTrans" presStyleCnt="0"/>
      <dgm:spPr/>
    </dgm:pt>
    <dgm:pt modelId="{B1CAE101-5B17-495D-A2C5-A41B5FEB69BD}" type="pres">
      <dgm:prSet presAssocID="{06496A65-49A6-4A3F-B83A-73130DD03A35}" presName="compNode" presStyleCnt="0"/>
      <dgm:spPr/>
    </dgm:pt>
    <dgm:pt modelId="{3C2F8105-2F6A-433D-84F6-D71764BCE441}" type="pres">
      <dgm:prSet presAssocID="{06496A65-49A6-4A3F-B83A-73130DD03A35}" presName="iconRect" presStyleLbl="node1" presStyleIdx="1" presStyleCnt="2" custScaleY="83044" custLinFactNeighborX="11759" custLinFactNeighborY="-727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F8A237D6-AF98-418A-9569-177BA9DB8FC7}" type="pres">
      <dgm:prSet presAssocID="{06496A65-49A6-4A3F-B83A-73130DD03A35}" presName="spaceRect" presStyleCnt="0"/>
      <dgm:spPr/>
    </dgm:pt>
    <dgm:pt modelId="{E388AC2D-4FE8-4EBC-BC82-7698D46F428C}" type="pres">
      <dgm:prSet presAssocID="{06496A65-49A6-4A3F-B83A-73130DD03A35}" presName="textRect" presStyleLbl="revTx" presStyleIdx="1" presStyleCnt="2">
        <dgm:presLayoutVars>
          <dgm:chMax val="1"/>
          <dgm:chPref val="1"/>
        </dgm:presLayoutVars>
      </dgm:prSet>
      <dgm:spPr/>
    </dgm:pt>
  </dgm:ptLst>
  <dgm:cxnLst>
    <dgm:cxn modelId="{15F5710A-827C-4F6A-95EC-526BB4827690}" type="presOf" srcId="{1D920CEC-7230-4962-8042-C224D7BF1F66}" destId="{E2FE4F96-3C2C-44AD-8965-7E9EDB71054C}" srcOrd="0" destOrd="0" presId="urn:microsoft.com/office/officeart/2018/2/layout/IconLabelList"/>
    <dgm:cxn modelId="{3D07DE67-EAE2-4FD3-B29F-17E9EAC3F0FC}" type="presOf" srcId="{DEE0CA6B-6565-4227-8A64-CBCF12A889F6}" destId="{2BC3BB7F-F865-4AC2-9415-F7F62F1F9AF7}" srcOrd="0" destOrd="0" presId="urn:microsoft.com/office/officeart/2018/2/layout/IconLabelList"/>
    <dgm:cxn modelId="{0BE36C4A-F96F-4A14-B957-7601F4CE518D}" type="presOf" srcId="{06496A65-49A6-4A3F-B83A-73130DD03A35}" destId="{E388AC2D-4FE8-4EBC-BC82-7698D46F428C}" srcOrd="0" destOrd="0" presId="urn:microsoft.com/office/officeart/2018/2/layout/IconLabelList"/>
    <dgm:cxn modelId="{DDE1A595-46D8-4A9E-9773-B40EB80DE04E}" srcId="{1D920CEC-7230-4962-8042-C224D7BF1F66}" destId="{DEE0CA6B-6565-4227-8A64-CBCF12A889F6}" srcOrd="0" destOrd="0" parTransId="{43A3030B-E613-4870-AC07-1B0FE30D1953}" sibTransId="{1570A841-C90A-4630-8975-956BCF7CB68A}"/>
    <dgm:cxn modelId="{E2E5E8CC-34FE-4A8E-9FCF-6F028E43C139}" srcId="{1D920CEC-7230-4962-8042-C224D7BF1F66}" destId="{06496A65-49A6-4A3F-B83A-73130DD03A35}" srcOrd="1" destOrd="0" parTransId="{23A68518-A28D-41B3-9DD2-82AFD13DC128}" sibTransId="{AF5505B9-5C3E-4509-BA1C-C60730C51B62}"/>
    <dgm:cxn modelId="{2A82544B-E467-4B92-8361-6F3BDE693CF8}" type="presParOf" srcId="{E2FE4F96-3C2C-44AD-8965-7E9EDB71054C}" destId="{10276529-1BE2-4CE7-9342-0F0C115810B4}" srcOrd="0" destOrd="0" presId="urn:microsoft.com/office/officeart/2018/2/layout/IconLabelList"/>
    <dgm:cxn modelId="{276B23C4-01A9-4317-85AE-B74600486D90}" type="presParOf" srcId="{10276529-1BE2-4CE7-9342-0F0C115810B4}" destId="{53C23B1F-04CF-43AF-9834-36EDABF80DAB}" srcOrd="0" destOrd="0" presId="urn:microsoft.com/office/officeart/2018/2/layout/IconLabelList"/>
    <dgm:cxn modelId="{F5483E44-DE59-4A7F-B840-D180796A53C9}" type="presParOf" srcId="{10276529-1BE2-4CE7-9342-0F0C115810B4}" destId="{F91FD23D-DB33-461C-B000-F4F8B1CE72A2}" srcOrd="1" destOrd="0" presId="urn:microsoft.com/office/officeart/2018/2/layout/IconLabelList"/>
    <dgm:cxn modelId="{A84FFDFD-BC81-4AE3-B75C-4F46C29C45B4}" type="presParOf" srcId="{10276529-1BE2-4CE7-9342-0F0C115810B4}" destId="{2BC3BB7F-F865-4AC2-9415-F7F62F1F9AF7}" srcOrd="2" destOrd="0" presId="urn:microsoft.com/office/officeart/2018/2/layout/IconLabelList"/>
    <dgm:cxn modelId="{A58D0AF9-74D4-4999-854F-A3A352C8858E}" type="presParOf" srcId="{E2FE4F96-3C2C-44AD-8965-7E9EDB71054C}" destId="{13607A1D-9A7A-4C91-BA78-F1A163A3F214}" srcOrd="1" destOrd="0" presId="urn:microsoft.com/office/officeart/2018/2/layout/IconLabelList"/>
    <dgm:cxn modelId="{900B9203-90ED-4F61-83AA-156B9A37F936}" type="presParOf" srcId="{E2FE4F96-3C2C-44AD-8965-7E9EDB71054C}" destId="{B1CAE101-5B17-495D-A2C5-A41B5FEB69BD}" srcOrd="2" destOrd="0" presId="urn:microsoft.com/office/officeart/2018/2/layout/IconLabelList"/>
    <dgm:cxn modelId="{BD37D2F3-5E6F-4A08-80C9-32192ED8BA23}" type="presParOf" srcId="{B1CAE101-5B17-495D-A2C5-A41B5FEB69BD}" destId="{3C2F8105-2F6A-433D-84F6-D71764BCE441}" srcOrd="0" destOrd="0" presId="urn:microsoft.com/office/officeart/2018/2/layout/IconLabelList"/>
    <dgm:cxn modelId="{C819FA08-7B70-4EEB-BAA9-8DCF7AA48877}" type="presParOf" srcId="{B1CAE101-5B17-495D-A2C5-A41B5FEB69BD}" destId="{F8A237D6-AF98-418A-9569-177BA9DB8FC7}" srcOrd="1" destOrd="0" presId="urn:microsoft.com/office/officeart/2018/2/layout/IconLabelList"/>
    <dgm:cxn modelId="{2EDD1E68-B28A-4DBB-AAA0-5A94343EEC73}" type="presParOf" srcId="{B1CAE101-5B17-495D-A2C5-A41B5FEB69BD}" destId="{E388AC2D-4FE8-4EBC-BC82-7698D46F428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9B835B-B4A8-484A-A138-F1982ED49D85}"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776549C3-90F5-4B9E-9DF1-8DCDA072C059}">
      <dgm:prSet custT="1"/>
      <dgm:spPr/>
      <dgm:t>
        <a:bodyPr/>
        <a:lstStyle/>
        <a:p>
          <a:r>
            <a:rPr lang="en-US" sz="2400" dirty="0"/>
            <a:t>Special Conditions can be found on the Award Notice</a:t>
          </a:r>
        </a:p>
      </dgm:t>
    </dgm:pt>
    <dgm:pt modelId="{E117C7AA-0E36-493C-95E7-64AE4C27543F}" type="parTrans" cxnId="{9D9B5A38-C504-4200-94E1-EF354510C7CE}">
      <dgm:prSet/>
      <dgm:spPr/>
      <dgm:t>
        <a:bodyPr/>
        <a:lstStyle/>
        <a:p>
          <a:endParaRPr lang="en-US"/>
        </a:p>
      </dgm:t>
    </dgm:pt>
    <dgm:pt modelId="{ECF84707-7F50-4AE4-B31C-C1B067DC4678}" type="sibTrans" cxnId="{9D9B5A38-C504-4200-94E1-EF354510C7CE}">
      <dgm:prSet/>
      <dgm:spPr/>
      <dgm:t>
        <a:bodyPr/>
        <a:lstStyle/>
        <a:p>
          <a:endParaRPr lang="en-US"/>
        </a:p>
      </dgm:t>
    </dgm:pt>
    <dgm:pt modelId="{1A4282E3-79EA-4DE4-BB2F-CB8B16722F3B}">
      <dgm:prSet custT="1"/>
      <dgm:spPr/>
      <dgm:t>
        <a:bodyPr/>
        <a:lstStyle/>
        <a:p>
          <a:r>
            <a:rPr lang="en-US" sz="2000" dirty="0"/>
            <a:t>Please read special conditions of the grant and share that information with all who are working on the VOCA-funded project, including match personnel</a:t>
          </a:r>
        </a:p>
      </dgm:t>
    </dgm:pt>
    <dgm:pt modelId="{E3F4CE58-A0FC-42AB-8B5A-F527431CFDD7}" type="parTrans" cxnId="{967889F1-6E4E-417A-9CFC-01831DB7651D}">
      <dgm:prSet/>
      <dgm:spPr/>
      <dgm:t>
        <a:bodyPr/>
        <a:lstStyle/>
        <a:p>
          <a:endParaRPr lang="en-US"/>
        </a:p>
      </dgm:t>
    </dgm:pt>
    <dgm:pt modelId="{BFDB3053-FC58-4A0C-AD40-7608D397A11B}" type="sibTrans" cxnId="{967889F1-6E4E-417A-9CFC-01831DB7651D}">
      <dgm:prSet/>
      <dgm:spPr/>
      <dgm:t>
        <a:bodyPr/>
        <a:lstStyle/>
        <a:p>
          <a:endParaRPr lang="en-US"/>
        </a:p>
      </dgm:t>
    </dgm:pt>
    <dgm:pt modelId="{F787ED97-A928-4F53-91F0-39AEA6115FED}">
      <dgm:prSet/>
      <dgm:spPr/>
      <dgm:t>
        <a:bodyPr/>
        <a:lstStyle/>
        <a:p>
          <a:r>
            <a:rPr lang="en-US" dirty="0"/>
            <a:t>Not all grants have the same special conditions</a:t>
          </a:r>
        </a:p>
      </dgm:t>
    </dgm:pt>
    <dgm:pt modelId="{4F8CD8CF-03AE-4148-927C-21BC0FCBFE51}" type="parTrans" cxnId="{938B30E9-CD88-4948-AAD8-9F271E5F4AF9}">
      <dgm:prSet/>
      <dgm:spPr/>
      <dgm:t>
        <a:bodyPr/>
        <a:lstStyle/>
        <a:p>
          <a:endParaRPr lang="en-US"/>
        </a:p>
      </dgm:t>
    </dgm:pt>
    <dgm:pt modelId="{557602CA-F102-4C79-835D-781E9DA57491}" type="sibTrans" cxnId="{938B30E9-CD88-4948-AAD8-9F271E5F4AF9}">
      <dgm:prSet/>
      <dgm:spPr/>
      <dgm:t>
        <a:bodyPr/>
        <a:lstStyle/>
        <a:p>
          <a:endParaRPr lang="en-US"/>
        </a:p>
      </dgm:t>
    </dgm:pt>
    <dgm:pt modelId="{4A459CB0-C321-44EF-B1FC-A5B2D98E2058}" type="pres">
      <dgm:prSet presAssocID="{C89B835B-B4A8-484A-A138-F1982ED49D85}" presName="hierChild1" presStyleCnt="0">
        <dgm:presLayoutVars>
          <dgm:chPref val="1"/>
          <dgm:dir/>
          <dgm:animOne val="branch"/>
          <dgm:animLvl val="lvl"/>
          <dgm:resizeHandles/>
        </dgm:presLayoutVars>
      </dgm:prSet>
      <dgm:spPr/>
    </dgm:pt>
    <dgm:pt modelId="{44DDF5C4-A17C-4A16-86C4-349D26200FA1}" type="pres">
      <dgm:prSet presAssocID="{776549C3-90F5-4B9E-9DF1-8DCDA072C059}" presName="hierRoot1" presStyleCnt="0"/>
      <dgm:spPr/>
    </dgm:pt>
    <dgm:pt modelId="{8C7CB109-9BBD-44FC-BF79-0DF1125EAD61}" type="pres">
      <dgm:prSet presAssocID="{776549C3-90F5-4B9E-9DF1-8DCDA072C059}" presName="composite" presStyleCnt="0"/>
      <dgm:spPr/>
    </dgm:pt>
    <dgm:pt modelId="{0A253F86-42B7-403F-84B5-AD9F1253E928}" type="pres">
      <dgm:prSet presAssocID="{776549C3-90F5-4B9E-9DF1-8DCDA072C059}" presName="background" presStyleLbl="node0" presStyleIdx="0" presStyleCnt="3"/>
      <dgm:spPr>
        <a:solidFill>
          <a:schemeClr val="accent1">
            <a:lumMod val="75000"/>
          </a:schemeClr>
        </a:solidFill>
      </dgm:spPr>
    </dgm:pt>
    <dgm:pt modelId="{9B074C1F-47A7-4BDF-B1F2-2C9FFC151E42}" type="pres">
      <dgm:prSet presAssocID="{776549C3-90F5-4B9E-9DF1-8DCDA072C059}" presName="text" presStyleLbl="fgAcc0" presStyleIdx="0" presStyleCnt="3" custScaleX="108081" custScaleY="101830">
        <dgm:presLayoutVars>
          <dgm:chPref val="3"/>
        </dgm:presLayoutVars>
      </dgm:prSet>
      <dgm:spPr/>
    </dgm:pt>
    <dgm:pt modelId="{EFE3398C-A2BD-4C89-8271-9CEB9E7CBEF8}" type="pres">
      <dgm:prSet presAssocID="{776549C3-90F5-4B9E-9DF1-8DCDA072C059}" presName="hierChild2" presStyleCnt="0"/>
      <dgm:spPr/>
    </dgm:pt>
    <dgm:pt modelId="{35043B5B-2F59-4714-BA39-8613B965D97D}" type="pres">
      <dgm:prSet presAssocID="{1A4282E3-79EA-4DE4-BB2F-CB8B16722F3B}" presName="hierRoot1" presStyleCnt="0"/>
      <dgm:spPr/>
    </dgm:pt>
    <dgm:pt modelId="{0E4E842C-6B80-4682-B1E1-FC11B83B0DF4}" type="pres">
      <dgm:prSet presAssocID="{1A4282E3-79EA-4DE4-BB2F-CB8B16722F3B}" presName="composite" presStyleCnt="0"/>
      <dgm:spPr/>
    </dgm:pt>
    <dgm:pt modelId="{FDA63D22-12B1-442B-9991-B805CAFE2E19}" type="pres">
      <dgm:prSet presAssocID="{1A4282E3-79EA-4DE4-BB2F-CB8B16722F3B}" presName="background" presStyleLbl="node0" presStyleIdx="1" presStyleCnt="3"/>
      <dgm:spPr>
        <a:solidFill>
          <a:schemeClr val="accent1">
            <a:lumMod val="75000"/>
          </a:schemeClr>
        </a:solidFill>
      </dgm:spPr>
    </dgm:pt>
    <dgm:pt modelId="{E22A1C39-6792-4D5B-96DD-FC02E9EFBBDB}" type="pres">
      <dgm:prSet presAssocID="{1A4282E3-79EA-4DE4-BB2F-CB8B16722F3B}" presName="text" presStyleLbl="fgAcc0" presStyleIdx="1" presStyleCnt="3" custScaleY="150647">
        <dgm:presLayoutVars>
          <dgm:chPref val="3"/>
        </dgm:presLayoutVars>
      </dgm:prSet>
      <dgm:spPr/>
    </dgm:pt>
    <dgm:pt modelId="{19B38CFA-6936-4C1D-B810-39C8AA3058B5}" type="pres">
      <dgm:prSet presAssocID="{1A4282E3-79EA-4DE4-BB2F-CB8B16722F3B}" presName="hierChild2" presStyleCnt="0"/>
      <dgm:spPr/>
    </dgm:pt>
    <dgm:pt modelId="{2FD41242-4B9C-43C5-BA7C-A629BE4B7496}" type="pres">
      <dgm:prSet presAssocID="{F787ED97-A928-4F53-91F0-39AEA6115FED}" presName="hierRoot1" presStyleCnt="0"/>
      <dgm:spPr/>
    </dgm:pt>
    <dgm:pt modelId="{AA65B763-71C9-474B-AD9C-EA4C52128C7A}" type="pres">
      <dgm:prSet presAssocID="{F787ED97-A928-4F53-91F0-39AEA6115FED}" presName="composite" presStyleCnt="0"/>
      <dgm:spPr/>
    </dgm:pt>
    <dgm:pt modelId="{6A3F8E1A-83B8-4D5E-9276-394FA218E21D}" type="pres">
      <dgm:prSet presAssocID="{F787ED97-A928-4F53-91F0-39AEA6115FED}" presName="background" presStyleLbl="node0" presStyleIdx="2" presStyleCnt="3"/>
      <dgm:spPr>
        <a:solidFill>
          <a:schemeClr val="accent1">
            <a:lumMod val="75000"/>
          </a:schemeClr>
        </a:solidFill>
      </dgm:spPr>
    </dgm:pt>
    <dgm:pt modelId="{6952D714-FDBD-444A-AEA2-A789E288E77F}" type="pres">
      <dgm:prSet presAssocID="{F787ED97-A928-4F53-91F0-39AEA6115FED}" presName="text" presStyleLbl="fgAcc0" presStyleIdx="2" presStyleCnt="3">
        <dgm:presLayoutVars>
          <dgm:chPref val="3"/>
        </dgm:presLayoutVars>
      </dgm:prSet>
      <dgm:spPr/>
    </dgm:pt>
    <dgm:pt modelId="{930A04F4-BA05-4782-A63F-F506D2E2E46E}" type="pres">
      <dgm:prSet presAssocID="{F787ED97-A928-4F53-91F0-39AEA6115FED}" presName="hierChild2" presStyleCnt="0"/>
      <dgm:spPr/>
    </dgm:pt>
  </dgm:ptLst>
  <dgm:cxnLst>
    <dgm:cxn modelId="{E1B07C02-D14F-453F-BD80-B73B3F2439E6}" type="presOf" srcId="{F787ED97-A928-4F53-91F0-39AEA6115FED}" destId="{6952D714-FDBD-444A-AEA2-A789E288E77F}" srcOrd="0" destOrd="0" presId="urn:microsoft.com/office/officeart/2005/8/layout/hierarchy1"/>
    <dgm:cxn modelId="{738E0834-6BAD-417B-8470-1DF49D6A24AF}" type="presOf" srcId="{1A4282E3-79EA-4DE4-BB2F-CB8B16722F3B}" destId="{E22A1C39-6792-4D5B-96DD-FC02E9EFBBDB}" srcOrd="0" destOrd="0" presId="urn:microsoft.com/office/officeart/2005/8/layout/hierarchy1"/>
    <dgm:cxn modelId="{9D9B5A38-C504-4200-94E1-EF354510C7CE}" srcId="{C89B835B-B4A8-484A-A138-F1982ED49D85}" destId="{776549C3-90F5-4B9E-9DF1-8DCDA072C059}" srcOrd="0" destOrd="0" parTransId="{E117C7AA-0E36-493C-95E7-64AE4C27543F}" sibTransId="{ECF84707-7F50-4AE4-B31C-C1B067DC4678}"/>
    <dgm:cxn modelId="{2D56616B-5AEE-4380-8FAE-99F1A5C4C24C}" type="presOf" srcId="{C89B835B-B4A8-484A-A138-F1982ED49D85}" destId="{4A459CB0-C321-44EF-B1FC-A5B2D98E2058}" srcOrd="0" destOrd="0" presId="urn:microsoft.com/office/officeart/2005/8/layout/hierarchy1"/>
    <dgm:cxn modelId="{1173A7BC-869F-4E3E-BF65-F2F599F26E9B}" type="presOf" srcId="{776549C3-90F5-4B9E-9DF1-8DCDA072C059}" destId="{9B074C1F-47A7-4BDF-B1F2-2C9FFC151E42}" srcOrd="0" destOrd="0" presId="urn:microsoft.com/office/officeart/2005/8/layout/hierarchy1"/>
    <dgm:cxn modelId="{938B30E9-CD88-4948-AAD8-9F271E5F4AF9}" srcId="{C89B835B-B4A8-484A-A138-F1982ED49D85}" destId="{F787ED97-A928-4F53-91F0-39AEA6115FED}" srcOrd="2" destOrd="0" parTransId="{4F8CD8CF-03AE-4148-927C-21BC0FCBFE51}" sibTransId="{557602CA-F102-4C79-835D-781E9DA57491}"/>
    <dgm:cxn modelId="{967889F1-6E4E-417A-9CFC-01831DB7651D}" srcId="{C89B835B-B4A8-484A-A138-F1982ED49D85}" destId="{1A4282E3-79EA-4DE4-BB2F-CB8B16722F3B}" srcOrd="1" destOrd="0" parTransId="{E3F4CE58-A0FC-42AB-8B5A-F527431CFDD7}" sibTransId="{BFDB3053-FC58-4A0C-AD40-7608D397A11B}"/>
    <dgm:cxn modelId="{1BDCF9DF-6AA9-454E-83CA-F997ADA5EBA7}" type="presParOf" srcId="{4A459CB0-C321-44EF-B1FC-A5B2D98E2058}" destId="{44DDF5C4-A17C-4A16-86C4-349D26200FA1}" srcOrd="0" destOrd="0" presId="urn:microsoft.com/office/officeart/2005/8/layout/hierarchy1"/>
    <dgm:cxn modelId="{879B03FC-0BF2-4A9D-B5DD-B53E90B75F57}" type="presParOf" srcId="{44DDF5C4-A17C-4A16-86C4-349D26200FA1}" destId="{8C7CB109-9BBD-44FC-BF79-0DF1125EAD61}" srcOrd="0" destOrd="0" presId="urn:microsoft.com/office/officeart/2005/8/layout/hierarchy1"/>
    <dgm:cxn modelId="{96C65F08-B2DC-45FA-A0B0-C1A9F8AED085}" type="presParOf" srcId="{8C7CB109-9BBD-44FC-BF79-0DF1125EAD61}" destId="{0A253F86-42B7-403F-84B5-AD9F1253E928}" srcOrd="0" destOrd="0" presId="urn:microsoft.com/office/officeart/2005/8/layout/hierarchy1"/>
    <dgm:cxn modelId="{981DA9A8-090C-47CA-A693-35D52AC7B9DF}" type="presParOf" srcId="{8C7CB109-9BBD-44FC-BF79-0DF1125EAD61}" destId="{9B074C1F-47A7-4BDF-B1F2-2C9FFC151E42}" srcOrd="1" destOrd="0" presId="urn:microsoft.com/office/officeart/2005/8/layout/hierarchy1"/>
    <dgm:cxn modelId="{70CBB2E2-5D16-4FA2-8B45-D67850192876}" type="presParOf" srcId="{44DDF5C4-A17C-4A16-86C4-349D26200FA1}" destId="{EFE3398C-A2BD-4C89-8271-9CEB9E7CBEF8}" srcOrd="1" destOrd="0" presId="urn:microsoft.com/office/officeart/2005/8/layout/hierarchy1"/>
    <dgm:cxn modelId="{5D7B3758-4A54-4759-A069-522B8F515ECA}" type="presParOf" srcId="{4A459CB0-C321-44EF-B1FC-A5B2D98E2058}" destId="{35043B5B-2F59-4714-BA39-8613B965D97D}" srcOrd="1" destOrd="0" presId="urn:microsoft.com/office/officeart/2005/8/layout/hierarchy1"/>
    <dgm:cxn modelId="{1AD2CEAF-B6C9-4363-AB28-276DEAA053C2}" type="presParOf" srcId="{35043B5B-2F59-4714-BA39-8613B965D97D}" destId="{0E4E842C-6B80-4682-B1E1-FC11B83B0DF4}" srcOrd="0" destOrd="0" presId="urn:microsoft.com/office/officeart/2005/8/layout/hierarchy1"/>
    <dgm:cxn modelId="{58EE86A7-EF74-4282-A149-3587774044CE}" type="presParOf" srcId="{0E4E842C-6B80-4682-B1E1-FC11B83B0DF4}" destId="{FDA63D22-12B1-442B-9991-B805CAFE2E19}" srcOrd="0" destOrd="0" presId="urn:microsoft.com/office/officeart/2005/8/layout/hierarchy1"/>
    <dgm:cxn modelId="{1C7C07FB-8E80-40DF-BCDB-370FD4ED918B}" type="presParOf" srcId="{0E4E842C-6B80-4682-B1E1-FC11B83B0DF4}" destId="{E22A1C39-6792-4D5B-96DD-FC02E9EFBBDB}" srcOrd="1" destOrd="0" presId="urn:microsoft.com/office/officeart/2005/8/layout/hierarchy1"/>
    <dgm:cxn modelId="{5B4D3E80-BB21-4D58-AE7A-6B6FF45D4090}" type="presParOf" srcId="{35043B5B-2F59-4714-BA39-8613B965D97D}" destId="{19B38CFA-6936-4C1D-B810-39C8AA3058B5}" srcOrd="1" destOrd="0" presId="urn:microsoft.com/office/officeart/2005/8/layout/hierarchy1"/>
    <dgm:cxn modelId="{3EA7E44A-E8A8-456E-89C0-A97145B5CD5B}" type="presParOf" srcId="{4A459CB0-C321-44EF-B1FC-A5B2D98E2058}" destId="{2FD41242-4B9C-43C5-BA7C-A629BE4B7496}" srcOrd="2" destOrd="0" presId="urn:microsoft.com/office/officeart/2005/8/layout/hierarchy1"/>
    <dgm:cxn modelId="{84F71C4E-3701-4437-B41E-D182BACBABA5}" type="presParOf" srcId="{2FD41242-4B9C-43C5-BA7C-A629BE4B7496}" destId="{AA65B763-71C9-474B-AD9C-EA4C52128C7A}" srcOrd="0" destOrd="0" presId="urn:microsoft.com/office/officeart/2005/8/layout/hierarchy1"/>
    <dgm:cxn modelId="{CB1A97AF-290E-4C92-9FB8-84EA0A2D39F2}" type="presParOf" srcId="{AA65B763-71C9-474B-AD9C-EA4C52128C7A}" destId="{6A3F8E1A-83B8-4D5E-9276-394FA218E21D}" srcOrd="0" destOrd="0" presId="urn:microsoft.com/office/officeart/2005/8/layout/hierarchy1"/>
    <dgm:cxn modelId="{BF6AB6B1-51E2-4CE0-8F8E-B114A4E7F6FB}" type="presParOf" srcId="{AA65B763-71C9-474B-AD9C-EA4C52128C7A}" destId="{6952D714-FDBD-444A-AEA2-A789E288E77F}" srcOrd="1" destOrd="0" presId="urn:microsoft.com/office/officeart/2005/8/layout/hierarchy1"/>
    <dgm:cxn modelId="{B7ABD161-D937-40AC-9194-FADA6DDF3771}" type="presParOf" srcId="{2FD41242-4B9C-43C5-BA7C-A629BE4B7496}" destId="{930A04F4-BA05-4782-A63F-F506D2E2E46E}"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F9584-3788-4F88-ADDE-75DB387BBCB4}">
      <dsp:nvSpPr>
        <dsp:cNvPr id="0" name=""/>
        <dsp:cNvSpPr/>
      </dsp:nvSpPr>
      <dsp:spPr>
        <a:xfrm>
          <a:off x="0" y="2364"/>
          <a:ext cx="6117335" cy="11983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21550-4E6B-4BA8-B8FB-3AF54C4C4A2C}">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AD87C0-7618-4B7F-BB7D-CA514CFD7E21}">
      <dsp:nvSpPr>
        <dsp:cNvPr id="0" name=""/>
        <dsp:cNvSpPr/>
      </dsp:nvSpPr>
      <dsp:spPr>
        <a:xfrm>
          <a:off x="1384050" y="236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All participants are muted.  </a:t>
          </a:r>
        </a:p>
      </dsp:txBody>
      <dsp:txXfrm>
        <a:off x="1384050" y="2364"/>
        <a:ext cx="4733285" cy="1198312"/>
      </dsp:txXfrm>
    </dsp:sp>
    <dsp:sp modelId="{09AC8F85-B29F-4531-8D7D-6756FB74CCE1}">
      <dsp:nvSpPr>
        <dsp:cNvPr id="0" name=""/>
        <dsp:cNvSpPr/>
      </dsp:nvSpPr>
      <dsp:spPr>
        <a:xfrm>
          <a:off x="0" y="1500254"/>
          <a:ext cx="6117335" cy="119831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5195F1-5E4F-4472-B676-7A2521A1A9EE}">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C4FAFF-E71D-484E-A976-464861562E4F}">
      <dsp:nvSpPr>
        <dsp:cNvPr id="0" name=""/>
        <dsp:cNvSpPr/>
      </dsp:nvSpPr>
      <dsp:spPr>
        <a:xfrm>
          <a:off x="1384050" y="150025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Please “Raise your Hand” if you would like to ask a question.</a:t>
          </a:r>
        </a:p>
      </dsp:txBody>
      <dsp:txXfrm>
        <a:off x="1384050" y="1500254"/>
        <a:ext cx="4733285" cy="1198312"/>
      </dsp:txXfrm>
    </dsp:sp>
    <dsp:sp modelId="{E33C7A0D-378F-46B9-B761-A903CC8CF7C4}">
      <dsp:nvSpPr>
        <dsp:cNvPr id="0" name=""/>
        <dsp:cNvSpPr/>
      </dsp:nvSpPr>
      <dsp:spPr>
        <a:xfrm>
          <a:off x="0" y="2998145"/>
          <a:ext cx="6117335" cy="119831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F4ADCC-4E73-4B20-958E-7E5CAE3B6A65}">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6281E5-4B5B-49EE-9058-79A7DC5AB867}">
      <dsp:nvSpPr>
        <dsp:cNvPr id="0" name=""/>
        <dsp:cNvSpPr/>
      </dsp:nvSpPr>
      <dsp:spPr>
        <a:xfrm>
          <a:off x="1384050" y="299814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Please use the Chat or Question to also ask type a question.  These boxes are being monitored by staff.</a:t>
          </a:r>
        </a:p>
      </dsp:txBody>
      <dsp:txXfrm>
        <a:off x="1384050" y="2998145"/>
        <a:ext cx="4733285" cy="1198312"/>
      </dsp:txXfrm>
    </dsp:sp>
    <dsp:sp modelId="{B3B02731-97E1-45DC-B197-AD85E970A461}">
      <dsp:nvSpPr>
        <dsp:cNvPr id="0" name=""/>
        <dsp:cNvSpPr/>
      </dsp:nvSpPr>
      <dsp:spPr>
        <a:xfrm>
          <a:off x="0" y="4496035"/>
          <a:ext cx="6117335" cy="119831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2212EB-8A6F-4A37-BDB2-67B70FAEB215}">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1E79D-CBE9-4281-B141-66FB829BE8A1}">
      <dsp:nvSpPr>
        <dsp:cNvPr id="0" name=""/>
        <dsp:cNvSpPr/>
      </dsp:nvSpPr>
      <dsp:spPr>
        <a:xfrm>
          <a:off x="1384050" y="449603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A time for questions and answers will be made available.</a:t>
          </a:r>
        </a:p>
      </dsp:txBody>
      <dsp:txXfrm>
        <a:off x="1384050" y="4496035"/>
        <a:ext cx="4733285" cy="1198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23B1F-04CF-43AF-9834-36EDABF80DAB}">
      <dsp:nvSpPr>
        <dsp:cNvPr id="0" name=""/>
        <dsp:cNvSpPr/>
      </dsp:nvSpPr>
      <dsp:spPr>
        <a:xfrm>
          <a:off x="1519199" y="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C3BB7F-F865-4AC2-9415-F7F62F1F9AF7}">
      <dsp:nvSpPr>
        <dsp:cNvPr id="0" name=""/>
        <dsp:cNvSpPr/>
      </dsp:nvSpPr>
      <dsp:spPr>
        <a:xfrm>
          <a:off x="331199" y="2554071"/>
          <a:ext cx="4320000"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dirty="0"/>
            <a:t>Costs that are not awarded in the grant application.</a:t>
          </a:r>
        </a:p>
      </dsp:txBody>
      <dsp:txXfrm>
        <a:off x="331199" y="2554071"/>
        <a:ext cx="4320000" cy="967500"/>
      </dsp:txXfrm>
    </dsp:sp>
    <dsp:sp modelId="{3C2F8105-2F6A-433D-84F6-D71764BCE441}">
      <dsp:nvSpPr>
        <dsp:cNvPr id="0" name=""/>
        <dsp:cNvSpPr/>
      </dsp:nvSpPr>
      <dsp:spPr>
        <a:xfrm>
          <a:off x="6823794" y="212024"/>
          <a:ext cx="1944000" cy="13406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88AC2D-4FE8-4EBC-BC82-7698D46F428C}">
      <dsp:nvSpPr>
        <dsp:cNvPr id="0" name=""/>
        <dsp:cNvSpPr/>
      </dsp:nvSpPr>
      <dsp:spPr>
        <a:xfrm>
          <a:off x="5407199" y="2320826"/>
          <a:ext cx="4320000"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Costs specifically outlined in the </a:t>
          </a:r>
          <a:r>
            <a:rPr lang="en-US" sz="2400" kern="1200" dirty="0">
              <a:hlinkClick xmlns:r="http://schemas.openxmlformats.org/officeDocument/2006/relationships" r:id="rId5"/>
            </a:rPr>
            <a:t>DOJ Grant Financial Guide</a:t>
          </a:r>
          <a:r>
            <a:rPr lang="en-US" sz="2400" kern="1200" dirty="0"/>
            <a:t> and </a:t>
          </a:r>
          <a:r>
            <a:rPr lang="en-US" sz="2400" kern="1200" dirty="0">
              <a:hlinkClick xmlns:r="http://schemas.openxmlformats.org/officeDocument/2006/relationships" r:id="rId6"/>
            </a:rPr>
            <a:t>VOCA Final Rule </a:t>
          </a:r>
          <a:r>
            <a:rPr lang="en-US" sz="2400" kern="1200" dirty="0"/>
            <a:t>as prohibited.</a:t>
          </a:r>
        </a:p>
      </dsp:txBody>
      <dsp:txXfrm>
        <a:off x="5407199" y="2320826"/>
        <a:ext cx="4320000" cy="967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53F86-42B7-403F-84B5-AD9F1253E928}">
      <dsp:nvSpPr>
        <dsp:cNvPr id="0" name=""/>
        <dsp:cNvSpPr/>
      </dsp:nvSpPr>
      <dsp:spPr>
        <a:xfrm>
          <a:off x="6151" y="364436"/>
          <a:ext cx="2939686" cy="175873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074C1F-47A7-4BDF-B1F2-2C9FFC151E42}">
      <dsp:nvSpPr>
        <dsp:cNvPr id="0" name=""/>
        <dsp:cNvSpPr/>
      </dsp:nvSpPr>
      <dsp:spPr>
        <a:xfrm>
          <a:off x="308361" y="651536"/>
          <a:ext cx="2939686" cy="175873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Special Conditions can be found on the Award Notice</a:t>
          </a:r>
        </a:p>
      </dsp:txBody>
      <dsp:txXfrm>
        <a:off x="359873" y="703048"/>
        <a:ext cx="2836662" cy="1655714"/>
      </dsp:txXfrm>
    </dsp:sp>
    <dsp:sp modelId="{FDA63D22-12B1-442B-9991-B805CAFE2E19}">
      <dsp:nvSpPr>
        <dsp:cNvPr id="0" name=""/>
        <dsp:cNvSpPr/>
      </dsp:nvSpPr>
      <dsp:spPr>
        <a:xfrm>
          <a:off x="3550258" y="364436"/>
          <a:ext cx="2719892" cy="260187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A1C39-6792-4D5B-96DD-FC02E9EFBBDB}">
      <dsp:nvSpPr>
        <dsp:cNvPr id="0" name=""/>
        <dsp:cNvSpPr/>
      </dsp:nvSpPr>
      <dsp:spPr>
        <a:xfrm>
          <a:off x="3852468" y="651536"/>
          <a:ext cx="2719892" cy="260187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Please read special conditions of the grant and share that information with all who are working on the VOCA-funded project, including match personnel</a:t>
          </a:r>
        </a:p>
      </dsp:txBody>
      <dsp:txXfrm>
        <a:off x="3928674" y="727742"/>
        <a:ext cx="2567480" cy="2449459"/>
      </dsp:txXfrm>
    </dsp:sp>
    <dsp:sp modelId="{6A3F8E1A-83B8-4D5E-9276-394FA218E21D}">
      <dsp:nvSpPr>
        <dsp:cNvPr id="0" name=""/>
        <dsp:cNvSpPr/>
      </dsp:nvSpPr>
      <dsp:spPr>
        <a:xfrm>
          <a:off x="6874571" y="364436"/>
          <a:ext cx="2719892" cy="172713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52D714-FDBD-444A-AEA2-A789E288E77F}">
      <dsp:nvSpPr>
        <dsp:cNvPr id="0" name=""/>
        <dsp:cNvSpPr/>
      </dsp:nvSpPr>
      <dsp:spPr>
        <a:xfrm>
          <a:off x="7176781" y="651536"/>
          <a:ext cx="2719892" cy="172713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Not all grants have the same special conditions</a:t>
          </a:r>
        </a:p>
      </dsp:txBody>
      <dsp:txXfrm>
        <a:off x="7227367" y="702122"/>
        <a:ext cx="2618720" cy="162595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D2853-5CF1-417F-894E-F8715FA72073}" type="datetimeFigureOut">
              <a:rPr lang="en-US" smtClean="0"/>
              <a:t>5/8/2023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0791A-517D-41AB-9E97-BAF05A5D17D7}" type="slidenum">
              <a:rPr lang="en-US" smtClean="0"/>
              <a:t>‹#›</a:t>
            </a:fld>
            <a:endParaRPr lang="en-US" dirty="0"/>
          </a:p>
        </p:txBody>
      </p:sp>
    </p:spTree>
    <p:extLst>
      <p:ext uri="{BB962C8B-B14F-4D97-AF65-F5344CB8AC3E}">
        <p14:creationId xmlns:p14="http://schemas.microsoft.com/office/powerpoint/2010/main" val="484609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a:t>
            </a:fld>
            <a:endParaRPr lang="en-US" dirty="0"/>
          </a:p>
        </p:txBody>
      </p:sp>
    </p:spTree>
    <p:extLst>
      <p:ext uri="{BB962C8B-B14F-4D97-AF65-F5344CB8AC3E}">
        <p14:creationId xmlns:p14="http://schemas.microsoft.com/office/powerpoint/2010/main" val="123239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12</a:t>
            </a:fld>
            <a:endParaRPr lang="en-US" dirty="0"/>
          </a:p>
        </p:txBody>
      </p:sp>
    </p:spTree>
    <p:extLst>
      <p:ext uri="{BB962C8B-B14F-4D97-AF65-F5344CB8AC3E}">
        <p14:creationId xmlns:p14="http://schemas.microsoft.com/office/powerpoint/2010/main" val="778669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Certified Assurances subgrantees are required to make a determination of suitability on all employees that have contact with minors.</a:t>
            </a:r>
          </a:p>
          <a:p>
            <a:endParaRPr lang="en-US" dirty="0"/>
          </a:p>
          <a:p>
            <a:r>
              <a:rPr lang="en-US" dirty="0"/>
              <a:t>This is extremely important</a:t>
            </a:r>
          </a:p>
          <a:p>
            <a:r>
              <a:rPr lang="en-US" dirty="0"/>
              <a:t>Please read and Understand.</a:t>
            </a:r>
          </a:p>
          <a:p>
            <a:endParaRPr lang="en-US" dirty="0"/>
          </a:p>
          <a:p>
            <a:r>
              <a:rPr lang="en-US" dirty="0"/>
              <a:t>Go to the link, read the information</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14</a:t>
            </a:fld>
            <a:endParaRPr lang="en-US" dirty="0"/>
          </a:p>
        </p:txBody>
      </p:sp>
    </p:spTree>
    <p:extLst>
      <p:ext uri="{BB962C8B-B14F-4D97-AF65-F5344CB8AC3E}">
        <p14:creationId xmlns:p14="http://schemas.microsoft.com/office/powerpoint/2010/main" val="4104610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15</a:t>
            </a:fld>
            <a:endParaRPr lang="en-US" dirty="0"/>
          </a:p>
        </p:txBody>
      </p:sp>
    </p:spTree>
    <p:extLst>
      <p:ext uri="{BB962C8B-B14F-4D97-AF65-F5344CB8AC3E}">
        <p14:creationId xmlns:p14="http://schemas.microsoft.com/office/powerpoint/2010/main" val="125595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16</a:t>
            </a:fld>
            <a:endParaRPr lang="en-US" dirty="0"/>
          </a:p>
        </p:txBody>
      </p:sp>
    </p:spTree>
    <p:extLst>
      <p:ext uri="{BB962C8B-B14F-4D97-AF65-F5344CB8AC3E}">
        <p14:creationId xmlns:p14="http://schemas.microsoft.com/office/powerpoint/2010/main" val="188074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Retention</a:t>
            </a:r>
          </a:p>
          <a:p>
            <a:r>
              <a:rPr lang="en-US" dirty="0"/>
              <a:t>The federal guidelines state records must be kept for 3 years from the closeout of the grant.</a:t>
            </a:r>
          </a:p>
          <a:p>
            <a:r>
              <a:rPr lang="en-US" dirty="0"/>
              <a:t>The VOCA federal awards close after 4 years.</a:t>
            </a:r>
          </a:p>
          <a:p>
            <a:r>
              <a:rPr lang="en-US" b="1" dirty="0"/>
              <a:t>However</a:t>
            </a:r>
            <a:r>
              <a:rPr lang="en-US" dirty="0"/>
              <a:t>:</a:t>
            </a:r>
          </a:p>
          <a:p>
            <a:r>
              <a:rPr lang="en-US" dirty="0"/>
              <a:t>DAC could have used funds from prior years to fund your current grant, therefore DAC set the timeline for 7 years </a:t>
            </a:r>
            <a:r>
              <a:rPr lang="en-US" b="1" u="sng" dirty="0"/>
              <a:t>to be sure records are available in the event of a federal audit.</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17</a:t>
            </a:fld>
            <a:endParaRPr lang="en-US" dirty="0"/>
          </a:p>
        </p:txBody>
      </p:sp>
    </p:spTree>
    <p:extLst>
      <p:ext uri="{BB962C8B-B14F-4D97-AF65-F5344CB8AC3E}">
        <p14:creationId xmlns:p14="http://schemas.microsoft.com/office/powerpoint/2010/main" val="9836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Confidentiality</a:t>
            </a:r>
          </a:p>
          <a:p>
            <a:r>
              <a:rPr lang="en-US" dirty="0"/>
              <a:t>The VOCA rule requires sub-recipients to protect client confidentiality and prohibits the release of client information except in certain circumstances</a:t>
            </a:r>
          </a:p>
          <a:p>
            <a:endParaRPr lang="en-US" dirty="0"/>
          </a:p>
          <a:p>
            <a:r>
              <a:rPr lang="en-US" dirty="0"/>
              <a:t>The VOCA rule allows for sharing of certain non-identifying data and  court, law-enforcement and prosecution- generated information in certain circumstances </a:t>
            </a:r>
          </a:p>
          <a:p>
            <a:r>
              <a:rPr lang="en-US" dirty="0"/>
              <a:t>Nothing in the rule prohibits compliance with legally mandated reporting of abuse or neglect</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18</a:t>
            </a:fld>
            <a:endParaRPr lang="en-US" dirty="0"/>
          </a:p>
        </p:txBody>
      </p:sp>
    </p:spTree>
    <p:extLst>
      <p:ext uri="{BB962C8B-B14F-4D97-AF65-F5344CB8AC3E}">
        <p14:creationId xmlns:p14="http://schemas.microsoft.com/office/powerpoint/2010/main" val="402806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19</a:t>
            </a:fld>
            <a:endParaRPr lang="en-US" dirty="0"/>
          </a:p>
        </p:txBody>
      </p:sp>
    </p:spTree>
    <p:extLst>
      <p:ext uri="{BB962C8B-B14F-4D97-AF65-F5344CB8AC3E}">
        <p14:creationId xmlns:p14="http://schemas.microsoft.com/office/powerpoint/2010/main" val="332597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21</a:t>
            </a:fld>
            <a:endParaRPr lang="en-US" dirty="0"/>
          </a:p>
        </p:txBody>
      </p:sp>
    </p:spTree>
    <p:extLst>
      <p:ext uri="{BB962C8B-B14F-4D97-AF65-F5344CB8AC3E}">
        <p14:creationId xmlns:p14="http://schemas.microsoft.com/office/powerpoint/2010/main" val="2835208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24</a:t>
            </a:fld>
            <a:endParaRPr lang="en-US" dirty="0"/>
          </a:p>
        </p:txBody>
      </p:sp>
    </p:spTree>
    <p:extLst>
      <p:ext uri="{BB962C8B-B14F-4D97-AF65-F5344CB8AC3E}">
        <p14:creationId xmlns:p14="http://schemas.microsoft.com/office/powerpoint/2010/main" val="3708765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26</a:t>
            </a:fld>
            <a:endParaRPr lang="en-US" dirty="0"/>
          </a:p>
        </p:txBody>
      </p:sp>
    </p:spTree>
    <p:extLst>
      <p:ext uri="{BB962C8B-B14F-4D97-AF65-F5344CB8AC3E}">
        <p14:creationId xmlns:p14="http://schemas.microsoft.com/office/powerpoint/2010/main" val="353070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2</a:t>
            </a:fld>
            <a:endParaRPr lang="en-US" dirty="0"/>
          </a:p>
        </p:txBody>
      </p:sp>
    </p:spTree>
    <p:extLst>
      <p:ext uri="{BB962C8B-B14F-4D97-AF65-F5344CB8AC3E}">
        <p14:creationId xmlns:p14="http://schemas.microsoft.com/office/powerpoint/2010/main" val="2871238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Victim-Witness Coordinators are required to have 12 hrs. of continuing education, by law, each year; therefore, this special condition would not apply to them.</a:t>
            </a:r>
          </a:p>
          <a:p>
            <a:endParaRPr lang="en-US" dirty="0"/>
          </a:p>
          <a:p>
            <a:r>
              <a:rPr lang="en-US" dirty="0"/>
              <a:t>Please be aware that you may have a specific special condition for your agency that is not reflected in these slides.  Please be sure to carefully read your Award Notice and all special conditions.</a:t>
            </a:r>
          </a:p>
          <a:p>
            <a:endParaRPr lang="en-US" dirty="0"/>
          </a:p>
          <a:p>
            <a:r>
              <a:rPr lang="en-US" dirty="0"/>
              <a:t>Sustainability special condition - In order to ensure continuity of victims services and to address a potential reduction of funds, all subgrantees awarded this funding period must submit a sustainability plan by their next application due date to address fiscal and programmatic continuum of services with a focus on detailed coordination and collaboration with community partners.</a:t>
            </a:r>
          </a:p>
          <a:p>
            <a:endParaRPr lang="en-US" dirty="0"/>
          </a:p>
          <a:p>
            <a:r>
              <a:rPr lang="en-US" dirty="0"/>
              <a:t>Note: SC says fiscal AND programmatic. Local and state agencies, the SC still applies to you. How are you planning on sustaining constitutionally-required job duties without VOCA funding – victims rights?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28</a:t>
            </a:fld>
            <a:endParaRPr lang="en-US" dirty="0"/>
          </a:p>
        </p:txBody>
      </p:sp>
    </p:spTree>
    <p:extLst>
      <p:ext uri="{BB962C8B-B14F-4D97-AF65-F5344CB8AC3E}">
        <p14:creationId xmlns:p14="http://schemas.microsoft.com/office/powerpoint/2010/main" val="109376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31</a:t>
            </a:fld>
            <a:endParaRPr lang="en-US" dirty="0"/>
          </a:p>
        </p:txBody>
      </p:sp>
    </p:spTree>
    <p:extLst>
      <p:ext uri="{BB962C8B-B14F-4D97-AF65-F5344CB8AC3E}">
        <p14:creationId xmlns:p14="http://schemas.microsoft.com/office/powerpoint/2010/main" val="864154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32</a:t>
            </a:fld>
            <a:endParaRPr lang="en-US" dirty="0"/>
          </a:p>
        </p:txBody>
      </p:sp>
    </p:spTree>
    <p:extLst>
      <p:ext uri="{BB962C8B-B14F-4D97-AF65-F5344CB8AC3E}">
        <p14:creationId xmlns:p14="http://schemas.microsoft.com/office/powerpoint/2010/main" val="949569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Non-profits can use a lower mileage rate than the state rate.</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33</a:t>
            </a:fld>
            <a:endParaRPr lang="en-US" dirty="0"/>
          </a:p>
        </p:txBody>
      </p:sp>
    </p:spTree>
    <p:extLst>
      <p:ext uri="{BB962C8B-B14F-4D97-AF65-F5344CB8AC3E}">
        <p14:creationId xmlns:p14="http://schemas.microsoft.com/office/powerpoint/2010/main" val="1707064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34</a:t>
            </a:fld>
            <a:endParaRPr lang="en-US" dirty="0"/>
          </a:p>
        </p:txBody>
      </p:sp>
    </p:spTree>
    <p:extLst>
      <p:ext uri="{BB962C8B-B14F-4D97-AF65-F5344CB8AC3E}">
        <p14:creationId xmlns:p14="http://schemas.microsoft.com/office/powerpoint/2010/main" val="2290148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36</a:t>
            </a:fld>
            <a:endParaRPr lang="en-US" dirty="0"/>
          </a:p>
        </p:txBody>
      </p:sp>
    </p:spTree>
    <p:extLst>
      <p:ext uri="{BB962C8B-B14F-4D97-AF65-F5344CB8AC3E}">
        <p14:creationId xmlns:p14="http://schemas.microsoft.com/office/powerpoint/2010/main" val="2699089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37</a:t>
            </a:fld>
            <a:endParaRPr lang="en-US" dirty="0"/>
          </a:p>
        </p:txBody>
      </p:sp>
    </p:spTree>
    <p:extLst>
      <p:ext uri="{BB962C8B-B14F-4D97-AF65-F5344CB8AC3E}">
        <p14:creationId xmlns:p14="http://schemas.microsoft.com/office/powerpoint/2010/main" val="1452141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39</a:t>
            </a:fld>
            <a:endParaRPr lang="en-US" dirty="0"/>
          </a:p>
        </p:txBody>
      </p:sp>
    </p:spTree>
    <p:extLst>
      <p:ext uri="{BB962C8B-B14F-4D97-AF65-F5344CB8AC3E}">
        <p14:creationId xmlns:p14="http://schemas.microsoft.com/office/powerpoint/2010/main" val="3106533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 Offices only.  To be submitted when requesting a paper check to be sent to County Treasurer for purchase of items that are not purchased through DAC (supplies).  Please contact </a:t>
            </a:r>
            <a:r>
              <a:rPr lang="en-US" dirty="0">
                <a:highlight>
                  <a:srgbClr val="FFFF00"/>
                </a:highlight>
              </a:rPr>
              <a:t>Celeste Taylor </a:t>
            </a:r>
            <a:r>
              <a:rPr lang="en-US" dirty="0"/>
              <a:t>if you have questions.</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41</a:t>
            </a:fld>
            <a:endParaRPr lang="en-US" dirty="0"/>
          </a:p>
        </p:txBody>
      </p:sp>
    </p:spTree>
    <p:extLst>
      <p:ext uri="{BB962C8B-B14F-4D97-AF65-F5344CB8AC3E}">
        <p14:creationId xmlns:p14="http://schemas.microsoft.com/office/powerpoint/2010/main" val="1273660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a reminder on your calendar for every 15th of the month.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43</a:t>
            </a:fld>
            <a:endParaRPr lang="en-US" dirty="0"/>
          </a:p>
        </p:txBody>
      </p:sp>
    </p:spTree>
    <p:extLst>
      <p:ext uri="{BB962C8B-B14F-4D97-AF65-F5344CB8AC3E}">
        <p14:creationId xmlns:p14="http://schemas.microsoft.com/office/powerpoint/2010/main" val="329729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4</a:t>
            </a:fld>
            <a:endParaRPr lang="en-US" dirty="0"/>
          </a:p>
        </p:txBody>
      </p:sp>
    </p:spTree>
    <p:extLst>
      <p:ext uri="{BB962C8B-B14F-4D97-AF65-F5344CB8AC3E}">
        <p14:creationId xmlns:p14="http://schemas.microsoft.com/office/powerpoint/2010/main" val="3360824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user-based permissions are set up in OKGrants. </a:t>
            </a:r>
          </a:p>
        </p:txBody>
      </p:sp>
      <p:sp>
        <p:nvSpPr>
          <p:cNvPr id="4" name="Slide Number Placeholder 3"/>
          <p:cNvSpPr>
            <a:spLocks noGrp="1"/>
          </p:cNvSpPr>
          <p:nvPr>
            <p:ph type="sldNum" sz="quarter" idx="5"/>
          </p:nvPr>
        </p:nvSpPr>
        <p:spPr/>
        <p:txBody>
          <a:bodyPr/>
          <a:lstStyle/>
          <a:p>
            <a:fld id="{E910791A-517D-41AB-9E97-BAF05A5D17D7}" type="slidenum">
              <a:rPr lang="en-US" smtClean="0"/>
              <a:t>44</a:t>
            </a:fld>
            <a:endParaRPr lang="en-US" dirty="0"/>
          </a:p>
        </p:txBody>
      </p:sp>
    </p:spTree>
    <p:extLst>
      <p:ext uri="{BB962C8B-B14F-4D97-AF65-F5344CB8AC3E}">
        <p14:creationId xmlns:p14="http://schemas.microsoft.com/office/powerpoint/2010/main" val="2311109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Initiate a GAN through the OKGrants website</a:t>
            </a:r>
          </a:p>
        </p:txBody>
      </p:sp>
      <p:sp>
        <p:nvSpPr>
          <p:cNvPr id="4" name="Slide Number Placeholder 3"/>
          <p:cNvSpPr>
            <a:spLocks noGrp="1"/>
          </p:cNvSpPr>
          <p:nvPr>
            <p:ph type="sldNum" sz="quarter" idx="5"/>
          </p:nvPr>
        </p:nvSpPr>
        <p:spPr/>
        <p:txBody>
          <a:bodyPr/>
          <a:lstStyle/>
          <a:p>
            <a:fld id="{E910791A-517D-41AB-9E97-BAF05A5D17D7}" type="slidenum">
              <a:rPr lang="en-US" smtClean="0"/>
              <a:t>49</a:t>
            </a:fld>
            <a:endParaRPr lang="en-US" dirty="0"/>
          </a:p>
        </p:txBody>
      </p:sp>
    </p:spTree>
    <p:extLst>
      <p:ext uri="{BB962C8B-B14F-4D97-AF65-F5344CB8AC3E}">
        <p14:creationId xmlns:p14="http://schemas.microsoft.com/office/powerpoint/2010/main" val="2332882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On-site monitoring will now be conducted every other year so you will be seeing a lot more of us! </a:t>
            </a:r>
          </a:p>
          <a:p>
            <a:endParaRPr lang="en-US" dirty="0"/>
          </a:p>
          <a:p>
            <a:r>
              <a:rPr lang="en-US" dirty="0"/>
              <a:t>Due to the increase in VOCA funds, the Office of Inspector General (OIG) is increasing its oversight on the states and therefore upon subgrantees as well.</a:t>
            </a:r>
          </a:p>
          <a:p>
            <a:endParaRPr lang="en-US" dirty="0"/>
          </a:p>
          <a:p>
            <a:r>
              <a:rPr lang="en-US" dirty="0"/>
              <a:t>These notes are older than I am</a:t>
            </a:r>
          </a:p>
        </p:txBody>
      </p:sp>
      <p:sp>
        <p:nvSpPr>
          <p:cNvPr id="4" name="Slide Number Placeholder 3"/>
          <p:cNvSpPr>
            <a:spLocks noGrp="1"/>
          </p:cNvSpPr>
          <p:nvPr>
            <p:ph type="sldNum" sz="quarter" idx="5"/>
          </p:nvPr>
        </p:nvSpPr>
        <p:spPr/>
        <p:txBody>
          <a:bodyPr/>
          <a:lstStyle/>
          <a:p>
            <a:fld id="{E910791A-517D-41AB-9E97-BAF05A5D17D7}" type="slidenum">
              <a:rPr lang="en-US" smtClean="0"/>
              <a:t>51</a:t>
            </a:fld>
            <a:endParaRPr lang="en-US" dirty="0"/>
          </a:p>
        </p:txBody>
      </p:sp>
    </p:spTree>
    <p:extLst>
      <p:ext uri="{BB962C8B-B14F-4D97-AF65-F5344CB8AC3E}">
        <p14:creationId xmlns:p14="http://schemas.microsoft.com/office/powerpoint/2010/main" val="2905310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52</a:t>
            </a:fld>
            <a:endParaRPr lang="en-US" dirty="0"/>
          </a:p>
        </p:txBody>
      </p:sp>
    </p:spTree>
    <p:extLst>
      <p:ext uri="{BB962C8B-B14F-4D97-AF65-F5344CB8AC3E}">
        <p14:creationId xmlns:p14="http://schemas.microsoft.com/office/powerpoint/2010/main" val="4258924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sample policies and forms on the DAC VOCA website. Give us a call if you need further assistance.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54</a:t>
            </a:fld>
            <a:endParaRPr lang="en-US" dirty="0"/>
          </a:p>
        </p:txBody>
      </p:sp>
    </p:spTree>
    <p:extLst>
      <p:ext uri="{BB962C8B-B14F-4D97-AF65-F5344CB8AC3E}">
        <p14:creationId xmlns:p14="http://schemas.microsoft.com/office/powerpoint/2010/main" val="2374844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a contract to be adequate and allowable, the contract should:</a:t>
            </a:r>
          </a:p>
          <a:p>
            <a:r>
              <a:rPr lang="en-US" dirty="0"/>
              <a:t>Describe:</a:t>
            </a:r>
          </a:p>
          <a:p>
            <a:r>
              <a:rPr lang="en-US" dirty="0"/>
              <a:t>	Service(s)  </a:t>
            </a:r>
          </a:p>
          <a:p>
            <a:r>
              <a:rPr lang="en-US" dirty="0"/>
              <a:t>	Costs</a:t>
            </a:r>
          </a:p>
          <a:p>
            <a:r>
              <a:rPr lang="en-US" dirty="0"/>
              <a:t>	Timeline for invoicing</a:t>
            </a:r>
          </a:p>
          <a:p>
            <a:r>
              <a:rPr lang="en-US" dirty="0"/>
              <a:t>	Termination provisions</a:t>
            </a:r>
          </a:p>
          <a:p>
            <a:endParaRPr lang="en-US" dirty="0"/>
          </a:p>
          <a:p>
            <a:r>
              <a:rPr lang="en-US" dirty="0"/>
              <a:t>Invoices should describe: </a:t>
            </a:r>
          </a:p>
          <a:p>
            <a:r>
              <a:rPr lang="en-US" dirty="0"/>
              <a:t>Service performed</a:t>
            </a:r>
          </a:p>
          <a:p>
            <a:r>
              <a:rPr lang="en-US" dirty="0"/>
              <a:t>Dates work was performed and completed, </a:t>
            </a:r>
          </a:p>
          <a:p>
            <a:r>
              <a:rPr lang="en-US" dirty="0"/>
              <a:t>VOCA grant number</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55</a:t>
            </a:fld>
            <a:endParaRPr lang="en-US" dirty="0"/>
          </a:p>
        </p:txBody>
      </p:sp>
    </p:spTree>
    <p:extLst>
      <p:ext uri="{BB962C8B-B14F-4D97-AF65-F5344CB8AC3E}">
        <p14:creationId xmlns:p14="http://schemas.microsoft.com/office/powerpoint/2010/main" val="1761550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a contract to be adequate and allowable, the contract should:</a:t>
            </a:r>
          </a:p>
          <a:p>
            <a:r>
              <a:rPr lang="en-US" dirty="0"/>
              <a:t>Describe:</a:t>
            </a:r>
          </a:p>
          <a:p>
            <a:r>
              <a:rPr lang="en-US" dirty="0"/>
              <a:t>	Service(s)  </a:t>
            </a:r>
          </a:p>
          <a:p>
            <a:r>
              <a:rPr lang="en-US" dirty="0"/>
              <a:t>	Costs</a:t>
            </a:r>
          </a:p>
          <a:p>
            <a:r>
              <a:rPr lang="en-US" dirty="0"/>
              <a:t>	Timeline for invoicing</a:t>
            </a:r>
          </a:p>
          <a:p>
            <a:r>
              <a:rPr lang="en-US" dirty="0"/>
              <a:t>	Termination provisions</a:t>
            </a:r>
          </a:p>
          <a:p>
            <a:endParaRPr lang="en-US" dirty="0"/>
          </a:p>
          <a:p>
            <a:r>
              <a:rPr lang="en-US" dirty="0"/>
              <a:t>Invoices should describe: </a:t>
            </a:r>
          </a:p>
          <a:p>
            <a:r>
              <a:rPr lang="en-US" dirty="0"/>
              <a:t>Service performed</a:t>
            </a:r>
          </a:p>
          <a:p>
            <a:r>
              <a:rPr lang="en-US" dirty="0"/>
              <a:t>Dates work was performed and completed, </a:t>
            </a:r>
          </a:p>
          <a:p>
            <a:r>
              <a:rPr lang="en-US" dirty="0"/>
              <a:t>VOCA grant number</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56</a:t>
            </a:fld>
            <a:endParaRPr lang="en-US" dirty="0"/>
          </a:p>
        </p:txBody>
      </p:sp>
    </p:spTree>
    <p:extLst>
      <p:ext uri="{BB962C8B-B14F-4D97-AF65-F5344CB8AC3E}">
        <p14:creationId xmlns:p14="http://schemas.microsoft.com/office/powerpoint/2010/main" val="1416572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57</a:t>
            </a:fld>
            <a:endParaRPr lang="en-US" dirty="0"/>
          </a:p>
        </p:txBody>
      </p:sp>
    </p:spTree>
    <p:extLst>
      <p:ext uri="{BB962C8B-B14F-4D97-AF65-F5344CB8AC3E}">
        <p14:creationId xmlns:p14="http://schemas.microsoft.com/office/powerpoint/2010/main" val="2399252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feel like the highlighted section is true. All info can be on the same ledger. I see it often. I feel like this is trying to separate ledger by cost. Since IDC is a budget category, it can go on their VOCA ledger.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62</a:t>
            </a:fld>
            <a:endParaRPr lang="en-US" dirty="0"/>
          </a:p>
        </p:txBody>
      </p:sp>
    </p:spTree>
    <p:extLst>
      <p:ext uri="{BB962C8B-B14F-4D97-AF65-F5344CB8AC3E}">
        <p14:creationId xmlns:p14="http://schemas.microsoft.com/office/powerpoint/2010/main" val="1077674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63</a:t>
            </a:fld>
            <a:endParaRPr lang="en-US" dirty="0"/>
          </a:p>
        </p:txBody>
      </p:sp>
    </p:spTree>
    <p:extLst>
      <p:ext uri="{BB962C8B-B14F-4D97-AF65-F5344CB8AC3E}">
        <p14:creationId xmlns:p14="http://schemas.microsoft.com/office/powerpoint/2010/main" val="367342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funds are currently being deposited into the general fund of the Treasury.</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5</a:t>
            </a:fld>
            <a:endParaRPr lang="en-US" dirty="0"/>
          </a:p>
        </p:txBody>
      </p:sp>
    </p:spTree>
    <p:extLst>
      <p:ext uri="{BB962C8B-B14F-4D97-AF65-F5344CB8AC3E}">
        <p14:creationId xmlns:p14="http://schemas.microsoft.com/office/powerpoint/2010/main" val="357516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64</a:t>
            </a:fld>
            <a:endParaRPr lang="en-US" dirty="0"/>
          </a:p>
        </p:txBody>
      </p:sp>
    </p:spTree>
    <p:extLst>
      <p:ext uri="{BB962C8B-B14F-4D97-AF65-F5344CB8AC3E}">
        <p14:creationId xmlns:p14="http://schemas.microsoft.com/office/powerpoint/2010/main" val="2168522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65</a:t>
            </a:fld>
            <a:endParaRPr lang="en-US" dirty="0"/>
          </a:p>
        </p:txBody>
      </p:sp>
    </p:spTree>
    <p:extLst>
      <p:ext uri="{BB962C8B-B14F-4D97-AF65-F5344CB8AC3E}">
        <p14:creationId xmlns:p14="http://schemas.microsoft.com/office/powerpoint/2010/main" val="1340461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67</a:t>
            </a:fld>
            <a:endParaRPr lang="en-US" dirty="0"/>
          </a:p>
        </p:txBody>
      </p:sp>
    </p:spTree>
    <p:extLst>
      <p:ext uri="{BB962C8B-B14F-4D97-AF65-F5344CB8AC3E}">
        <p14:creationId xmlns:p14="http://schemas.microsoft.com/office/powerpoint/2010/main" val="2879978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of Civil Rights Enforces</a:t>
            </a:r>
          </a:p>
          <a:p>
            <a:endParaRPr lang="en-US" dirty="0"/>
          </a:p>
          <a:p>
            <a:r>
              <a:rPr lang="en-US" dirty="0"/>
              <a:t>Civil Rights Act</a:t>
            </a:r>
          </a:p>
          <a:p>
            <a:endParaRPr lang="en-US" dirty="0"/>
          </a:p>
          <a:p>
            <a:r>
              <a:rPr lang="en-US" dirty="0"/>
              <a:t>Rehabilitation Act</a:t>
            </a:r>
          </a:p>
          <a:p>
            <a:endParaRPr lang="en-US" dirty="0"/>
          </a:p>
          <a:p>
            <a:r>
              <a:rPr lang="en-US" dirty="0"/>
              <a:t>Age Discrimination Act</a:t>
            </a:r>
          </a:p>
          <a:p>
            <a:endParaRPr lang="en-US" dirty="0"/>
          </a:p>
          <a:p>
            <a:r>
              <a:rPr lang="en-US" dirty="0"/>
              <a:t>Title 9</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68</a:t>
            </a:fld>
            <a:endParaRPr lang="en-US" dirty="0"/>
          </a:p>
        </p:txBody>
      </p:sp>
    </p:spTree>
    <p:extLst>
      <p:ext uri="{BB962C8B-B14F-4D97-AF65-F5344CB8AC3E}">
        <p14:creationId xmlns:p14="http://schemas.microsoft.com/office/powerpoint/2010/main" val="2490444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 site visit we will ask:</a:t>
            </a:r>
          </a:p>
          <a:p>
            <a:r>
              <a:rPr lang="en-US" dirty="0"/>
              <a:t>Does the agency notify program participants and beneficiaries that it does not discriminate on the basis of race, color, national origin, religion, sex, disability, age, sexual orientation, or gender identity, in the delivery of services?</a:t>
            </a:r>
          </a:p>
          <a:p>
            <a:endParaRPr lang="en-US" dirty="0"/>
          </a:p>
          <a:p>
            <a:r>
              <a:rPr lang="en-US" dirty="0"/>
              <a:t>If so how? Is it included in posters, brochures or other program materials?</a:t>
            </a:r>
          </a:p>
          <a:p>
            <a:endParaRPr lang="en-US" dirty="0"/>
          </a:p>
          <a:p>
            <a:r>
              <a:rPr lang="en-US" dirty="0"/>
              <a:t>Does the agency notify employees, prospective employees, &amp; volunteers that it does not discriminate</a:t>
            </a:r>
          </a:p>
          <a:p>
            <a:r>
              <a:rPr lang="en-US" dirty="0"/>
              <a:t>If so how? Is it included on posters, within policy, and or recruitment materials?</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69</a:t>
            </a:fld>
            <a:endParaRPr lang="en-US" dirty="0"/>
          </a:p>
        </p:txBody>
      </p:sp>
    </p:spTree>
    <p:extLst>
      <p:ext uri="{BB962C8B-B14F-4D97-AF65-F5344CB8AC3E}">
        <p14:creationId xmlns:p14="http://schemas.microsoft.com/office/powerpoint/2010/main" val="57736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 site visit we will ask:</a:t>
            </a:r>
          </a:p>
          <a:p>
            <a:r>
              <a:rPr lang="en-US" dirty="0"/>
              <a:t>Does the agency have written policy for notifying employees and participants on how to file complaints alleging discrimination by the agency? </a:t>
            </a:r>
          </a:p>
          <a:p>
            <a:r>
              <a:rPr lang="en-US" dirty="0"/>
              <a:t>The District Attorneys Council Procedures for Responding to  a Discrimination Complaint is on the website.</a:t>
            </a:r>
          </a:p>
          <a:p>
            <a:r>
              <a:rPr lang="en-US" dirty="0"/>
              <a:t>Has agency had a finding of discrimination?</a:t>
            </a:r>
          </a:p>
          <a:p>
            <a:endParaRPr lang="en-US" dirty="0"/>
          </a:p>
          <a:p>
            <a:r>
              <a:rPr lang="en-US" dirty="0"/>
              <a:t>If yes, has agency submitted the finding to the Office of Civil Rights?   If so, what date?</a:t>
            </a:r>
          </a:p>
          <a:p>
            <a:endParaRPr lang="en-US" dirty="0"/>
          </a:p>
          <a:p>
            <a:r>
              <a:rPr lang="en-US" dirty="0"/>
              <a:t>If yes has the agency reported the finding to DAC?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70</a:t>
            </a:fld>
            <a:endParaRPr lang="en-US" dirty="0"/>
          </a:p>
        </p:txBody>
      </p:sp>
    </p:spTree>
    <p:extLst>
      <p:ext uri="{BB962C8B-B14F-4D97-AF65-F5344CB8AC3E}">
        <p14:creationId xmlns:p14="http://schemas.microsoft.com/office/powerpoint/2010/main" val="2571183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agency has 50 or more employees and receive DOJ funding of $25,000 or more </a:t>
            </a:r>
          </a:p>
          <a:p>
            <a:endParaRPr lang="en-US" dirty="0"/>
          </a:p>
          <a:p>
            <a:r>
              <a:rPr lang="en-US" dirty="0"/>
              <a:t>The agency must delegate a person to coordinate compliance with the prohibitions against disability discrimination?</a:t>
            </a:r>
          </a:p>
          <a:p>
            <a:r>
              <a:rPr lang="en-US" dirty="0"/>
              <a:t> </a:t>
            </a:r>
          </a:p>
          <a:p>
            <a:r>
              <a:rPr lang="en-US" dirty="0"/>
              <a:t>Has agency adopted grievance procedures of complaints alleging discrimination based on disability in employment practices and the delivery of services? </a:t>
            </a:r>
          </a:p>
          <a:p>
            <a:endParaRPr lang="en-US" dirty="0"/>
          </a:p>
          <a:p>
            <a:r>
              <a:rPr lang="en-US" dirty="0"/>
              <a:t>There is a copy of DAC’s grievance policy on our website</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71</a:t>
            </a:fld>
            <a:endParaRPr lang="en-US" dirty="0"/>
          </a:p>
        </p:txBody>
      </p:sp>
    </p:spTree>
    <p:extLst>
      <p:ext uri="{BB962C8B-B14F-4D97-AF65-F5344CB8AC3E}">
        <p14:creationId xmlns:p14="http://schemas.microsoft.com/office/powerpoint/2010/main" val="607490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72</a:t>
            </a:fld>
            <a:endParaRPr lang="en-US" dirty="0"/>
          </a:p>
        </p:txBody>
      </p:sp>
    </p:spTree>
    <p:extLst>
      <p:ext uri="{BB962C8B-B14F-4D97-AF65-F5344CB8AC3E}">
        <p14:creationId xmlns:p14="http://schemas.microsoft.com/office/powerpoint/2010/main" val="2996441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English Proficiency Person: Is a person whose first language is  other than English and has a limited ability to read, write or understand English.</a:t>
            </a:r>
          </a:p>
          <a:p>
            <a:r>
              <a:rPr lang="en-US" dirty="0"/>
              <a:t>Subreceipients need to demonstrate that steps have been taken to ensure LEP persons are afforded meaningful access to services </a:t>
            </a:r>
          </a:p>
          <a:p>
            <a:r>
              <a:rPr lang="en-US" dirty="0"/>
              <a:t>Written Policy must be developed </a:t>
            </a:r>
          </a:p>
          <a:p>
            <a:endParaRPr lang="en-US" dirty="0"/>
          </a:p>
          <a:p>
            <a:r>
              <a:rPr lang="en-US" dirty="0"/>
              <a:t>5 key elements of a LEP policy</a:t>
            </a:r>
          </a:p>
          <a:p>
            <a:endParaRPr lang="en-US" dirty="0"/>
          </a:p>
          <a:p>
            <a:r>
              <a:rPr lang="en-US" dirty="0"/>
              <a:t>There again DAC has a sample policy on the website</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73</a:t>
            </a:fld>
            <a:endParaRPr lang="en-US" dirty="0"/>
          </a:p>
        </p:txBody>
      </p:sp>
    </p:spTree>
    <p:extLst>
      <p:ext uri="{BB962C8B-B14F-4D97-AF65-F5344CB8AC3E}">
        <p14:creationId xmlns:p14="http://schemas.microsoft.com/office/powerpoint/2010/main" val="4172947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requirement that subgrantees provide yearly Civil Rights training to all employees and not just those funded by the federal </a:t>
            </a:r>
          </a:p>
          <a:p>
            <a:endParaRPr lang="en-US" dirty="0"/>
          </a:p>
          <a:p>
            <a:r>
              <a:rPr lang="en-US" dirty="0"/>
              <a:t>There is a PowerPoint on the DAC website</a:t>
            </a:r>
          </a:p>
          <a:p>
            <a:endParaRPr lang="en-US" dirty="0"/>
          </a:p>
          <a:p>
            <a:r>
              <a:rPr lang="en-US" dirty="0"/>
              <a:t>the Attendance form or proof of attendance must be uploaded in OKGrants</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75</a:t>
            </a:fld>
            <a:endParaRPr lang="en-US" dirty="0"/>
          </a:p>
        </p:txBody>
      </p:sp>
    </p:spTree>
    <p:extLst>
      <p:ext uri="{BB962C8B-B14F-4D97-AF65-F5344CB8AC3E}">
        <p14:creationId xmlns:p14="http://schemas.microsoft.com/office/powerpoint/2010/main" val="10304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bullet is where we’d put our comprehensive multi-grant financial guide.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a:t>
            </a:fld>
            <a:endParaRPr lang="en-US" dirty="0"/>
          </a:p>
        </p:txBody>
      </p:sp>
    </p:spTree>
    <p:extLst>
      <p:ext uri="{BB962C8B-B14F-4D97-AF65-F5344CB8AC3E}">
        <p14:creationId xmlns:p14="http://schemas.microsoft.com/office/powerpoint/2010/main" val="875570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within your award you received funds to publish materials you are required to provide this Blurb</a:t>
            </a:r>
          </a:p>
          <a:p>
            <a:endParaRPr lang="en-US" dirty="0"/>
          </a:p>
          <a:p>
            <a:r>
              <a:rPr lang="en-US" dirty="0"/>
              <a:t>Stevens amendment?</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76</a:t>
            </a:fld>
            <a:endParaRPr lang="en-US" dirty="0"/>
          </a:p>
        </p:txBody>
      </p:sp>
    </p:spTree>
    <p:extLst>
      <p:ext uri="{BB962C8B-B14F-4D97-AF65-F5344CB8AC3E}">
        <p14:creationId xmlns:p14="http://schemas.microsoft.com/office/powerpoint/2010/main" val="186416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THIS SLIDE</a:t>
            </a:r>
          </a:p>
        </p:txBody>
      </p:sp>
      <p:sp>
        <p:nvSpPr>
          <p:cNvPr id="4" name="Slide Number Placeholder 3"/>
          <p:cNvSpPr>
            <a:spLocks noGrp="1"/>
          </p:cNvSpPr>
          <p:nvPr>
            <p:ph type="sldNum" sz="quarter" idx="5"/>
          </p:nvPr>
        </p:nvSpPr>
        <p:spPr/>
        <p:txBody>
          <a:bodyPr/>
          <a:lstStyle/>
          <a:p>
            <a:fld id="{E910791A-517D-41AB-9E97-BAF05A5D17D7}" type="slidenum">
              <a:rPr lang="en-US" smtClean="0"/>
              <a:t>77</a:t>
            </a:fld>
            <a:endParaRPr lang="en-US" dirty="0"/>
          </a:p>
        </p:txBody>
      </p:sp>
    </p:spTree>
    <p:extLst>
      <p:ext uri="{BB962C8B-B14F-4D97-AF65-F5344CB8AC3E}">
        <p14:creationId xmlns:p14="http://schemas.microsoft.com/office/powerpoint/2010/main" val="115338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we prepare new slides for all of this?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78</a:t>
            </a:fld>
            <a:endParaRPr lang="en-US" dirty="0"/>
          </a:p>
        </p:txBody>
      </p:sp>
    </p:spTree>
    <p:extLst>
      <p:ext uri="{BB962C8B-B14F-4D97-AF65-F5344CB8AC3E}">
        <p14:creationId xmlns:p14="http://schemas.microsoft.com/office/powerpoint/2010/main" val="2338512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79</a:t>
            </a:fld>
            <a:endParaRPr lang="en-US" dirty="0"/>
          </a:p>
        </p:txBody>
      </p:sp>
    </p:spTree>
    <p:extLst>
      <p:ext uri="{BB962C8B-B14F-4D97-AF65-F5344CB8AC3E}">
        <p14:creationId xmlns:p14="http://schemas.microsoft.com/office/powerpoint/2010/main" val="3525415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needing signatures before the first draw or after the first month?</a:t>
            </a:r>
          </a:p>
          <a:p>
            <a:endParaRPr lang="en-US" dirty="0"/>
          </a:p>
          <a:p>
            <a:r>
              <a:rPr lang="en-US" dirty="0"/>
              <a:t>SAR will be due as soon as we create the award tool and put in our 22 fed number</a:t>
            </a:r>
          </a:p>
          <a:p>
            <a:endParaRPr lang="en-US" dirty="0"/>
          </a:p>
          <a:p>
            <a:r>
              <a:rPr lang="en-US" dirty="0"/>
              <a:t>What is NOT due by Oct 31? What uploads are due when? Uploads schedule on ok.gov/dac?</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80</a:t>
            </a:fld>
            <a:endParaRPr lang="en-US" dirty="0"/>
          </a:p>
        </p:txBody>
      </p:sp>
    </p:spTree>
    <p:extLst>
      <p:ext uri="{BB962C8B-B14F-4D97-AF65-F5344CB8AC3E}">
        <p14:creationId xmlns:p14="http://schemas.microsoft.com/office/powerpoint/2010/main" val="161006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first Friday of March, so March 3</a:t>
            </a:r>
            <a:r>
              <a:rPr lang="en-US" baseline="30000" dirty="0"/>
              <a:t>rd?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81</a:t>
            </a:fld>
            <a:endParaRPr lang="en-US" dirty="0"/>
          </a:p>
        </p:txBody>
      </p:sp>
    </p:spTree>
    <p:extLst>
      <p:ext uri="{BB962C8B-B14F-4D97-AF65-F5344CB8AC3E}">
        <p14:creationId xmlns:p14="http://schemas.microsoft.com/office/powerpoint/2010/main" val="21784346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82</a:t>
            </a:fld>
            <a:endParaRPr lang="en-US" dirty="0"/>
          </a:p>
        </p:txBody>
      </p:sp>
    </p:spTree>
    <p:extLst>
      <p:ext uri="{BB962C8B-B14F-4D97-AF65-F5344CB8AC3E}">
        <p14:creationId xmlns:p14="http://schemas.microsoft.com/office/powerpoint/2010/main" val="3000692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this page when we were still in the Victims Division. Do we remove or leave? </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85</a:t>
            </a:fld>
            <a:endParaRPr lang="en-US" dirty="0"/>
          </a:p>
        </p:txBody>
      </p:sp>
    </p:spTree>
    <p:extLst>
      <p:ext uri="{BB962C8B-B14F-4D97-AF65-F5344CB8AC3E}">
        <p14:creationId xmlns:p14="http://schemas.microsoft.com/office/powerpoint/2010/main" val="33037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87</a:t>
            </a:fld>
            <a:endParaRPr lang="en-US" dirty="0"/>
          </a:p>
        </p:txBody>
      </p:sp>
    </p:spTree>
    <p:extLst>
      <p:ext uri="{BB962C8B-B14F-4D97-AF65-F5344CB8AC3E}">
        <p14:creationId xmlns:p14="http://schemas.microsoft.com/office/powerpoint/2010/main" val="366435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88</a:t>
            </a:fld>
            <a:endParaRPr lang="en-US" dirty="0"/>
          </a:p>
        </p:txBody>
      </p:sp>
    </p:spTree>
    <p:extLst>
      <p:ext uri="{BB962C8B-B14F-4D97-AF65-F5344CB8AC3E}">
        <p14:creationId xmlns:p14="http://schemas.microsoft.com/office/powerpoint/2010/main" val="392203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8</a:t>
            </a:fld>
            <a:endParaRPr lang="en-US" dirty="0"/>
          </a:p>
        </p:txBody>
      </p:sp>
    </p:spTree>
    <p:extLst>
      <p:ext uri="{BB962C8B-B14F-4D97-AF65-F5344CB8AC3E}">
        <p14:creationId xmlns:p14="http://schemas.microsoft.com/office/powerpoint/2010/main" val="201849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9</a:t>
            </a:fld>
            <a:endParaRPr lang="en-US" dirty="0"/>
          </a:p>
        </p:txBody>
      </p:sp>
    </p:spTree>
    <p:extLst>
      <p:ext uri="{BB962C8B-B14F-4D97-AF65-F5344CB8AC3E}">
        <p14:creationId xmlns:p14="http://schemas.microsoft.com/office/powerpoint/2010/main" val="268388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10</a:t>
            </a:fld>
            <a:endParaRPr lang="en-US" dirty="0"/>
          </a:p>
        </p:txBody>
      </p:sp>
    </p:spTree>
    <p:extLst>
      <p:ext uri="{BB962C8B-B14F-4D97-AF65-F5344CB8AC3E}">
        <p14:creationId xmlns:p14="http://schemas.microsoft.com/office/powerpoint/2010/main" val="64139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 and Procedures</a:t>
            </a:r>
          </a:p>
          <a:p>
            <a:r>
              <a:rPr lang="en-US" dirty="0"/>
              <a:t>Relocation and Transitional Housing policies must be modified to include how deposits will be tracked, returned and re-allocated. There should be MOUs with landlords to ensure deposits are refunded properly.  Victims must sign an agreement showing they understand that any security deposits returned to them must be returned to the program.</a:t>
            </a:r>
          </a:p>
          <a:p>
            <a:r>
              <a:rPr lang="en-US" dirty="0"/>
              <a:t>Gift Cards – Remaining balances must be returned to the grant program. Receipts must be copied and kept in the VOCA file to be verified as allowable expenses.  </a:t>
            </a:r>
          </a:p>
          <a:p>
            <a:r>
              <a:rPr lang="en-US" dirty="0"/>
              <a:t>Please refer to the Financial Guide for more information!</a:t>
            </a:r>
          </a:p>
          <a:p>
            <a:r>
              <a:rPr lang="en-US" dirty="0"/>
              <a:t>Background Check/ Determination of suitability Policy and LEP Policy must be uploaded as well</a:t>
            </a:r>
          </a:p>
          <a:p>
            <a:endParaRPr lang="en-US" dirty="0"/>
          </a:p>
        </p:txBody>
      </p:sp>
      <p:sp>
        <p:nvSpPr>
          <p:cNvPr id="4" name="Slide Number Placeholder 3"/>
          <p:cNvSpPr>
            <a:spLocks noGrp="1"/>
          </p:cNvSpPr>
          <p:nvPr>
            <p:ph type="sldNum" sz="quarter" idx="5"/>
          </p:nvPr>
        </p:nvSpPr>
        <p:spPr/>
        <p:txBody>
          <a:bodyPr/>
          <a:lstStyle/>
          <a:p>
            <a:fld id="{E910791A-517D-41AB-9E97-BAF05A5D17D7}" type="slidenum">
              <a:rPr lang="en-US" smtClean="0"/>
              <a:t>11</a:t>
            </a:fld>
            <a:endParaRPr lang="en-US" dirty="0"/>
          </a:p>
        </p:txBody>
      </p:sp>
    </p:spTree>
    <p:extLst>
      <p:ext uri="{BB962C8B-B14F-4D97-AF65-F5344CB8AC3E}">
        <p14:creationId xmlns:p14="http://schemas.microsoft.com/office/powerpoint/2010/main" val="16502363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ctr">
              <a:lnSpc>
                <a:spcPct val="80000"/>
              </a:lnSpc>
              <a:defRPr sz="5400" cap="all"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824B2F4B-90FB-4E34-8B1B-9D5108D19AFF}"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CB81B640-7934-4822-9EC8-1F75B3535AD4}" type="slidenum">
              <a:rPr lang="en-US" smtClean="0"/>
              <a:t>‹#›</a:t>
            </a:fld>
            <a:endParaRPr lang="en-US" dirty="0"/>
          </a:p>
        </p:txBody>
      </p:sp>
    </p:spTree>
    <p:extLst>
      <p:ext uri="{BB962C8B-B14F-4D97-AF65-F5344CB8AC3E}">
        <p14:creationId xmlns:p14="http://schemas.microsoft.com/office/powerpoint/2010/main" val="360518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DFD2B1-9383-4FE3-99A2-82BEB1C72279}"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375359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0892D-CA49-4726-8810-C897EEEAB718}"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2562788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B712-3A04-A95F-C6DF-F7FACA5BC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0CEEDF-108A-2E37-2E70-4D93C1FFE3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641523-0C65-6D3E-439E-DC3318ED3D77}"/>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5" name="Footer Placeholder 4">
            <a:extLst>
              <a:ext uri="{FF2B5EF4-FFF2-40B4-BE49-F238E27FC236}">
                <a16:creationId xmlns:a16="http://schemas.microsoft.com/office/drawing/2014/main" id="{722913D2-E4B4-CC32-4EFF-6D1563CC68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F67F49-72D0-BCE7-CC9E-3EC0EE7421EA}"/>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3697271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0D92-6F40-541F-23F5-FD8C89218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2D204A-2443-D5C0-2ADA-7DDD0BD79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28FF6-9149-53D9-C8BF-F0AE8E00DA98}"/>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5" name="Footer Placeholder 4">
            <a:extLst>
              <a:ext uri="{FF2B5EF4-FFF2-40B4-BE49-F238E27FC236}">
                <a16:creationId xmlns:a16="http://schemas.microsoft.com/office/drawing/2014/main" id="{CAD17427-8428-DC06-440D-B647E46A4B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92C20D-7656-7892-8800-45191B24B7F4}"/>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3622695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D8C8-DFC3-B33D-2DD7-61A178560E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44B9B5-230D-C6F1-767C-3BD445B875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99A8E3-38CD-AB16-7DEB-B0C40EB2A965}"/>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5" name="Footer Placeholder 4">
            <a:extLst>
              <a:ext uri="{FF2B5EF4-FFF2-40B4-BE49-F238E27FC236}">
                <a16:creationId xmlns:a16="http://schemas.microsoft.com/office/drawing/2014/main" id="{23B08060-95EA-4756-745D-C74A4432C3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A5DB91-9AA1-474D-01CA-8DDA23B658BF}"/>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619726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E1F4-2089-6677-D9C4-343BEB04B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D3532-265B-E6A0-6DD7-6C0CD18053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C4092-9B45-C74C-A0A2-37F09FC7E8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CD4FED-E82C-EEB5-89F7-20C327004B89}"/>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6" name="Footer Placeholder 5">
            <a:extLst>
              <a:ext uri="{FF2B5EF4-FFF2-40B4-BE49-F238E27FC236}">
                <a16:creationId xmlns:a16="http://schemas.microsoft.com/office/drawing/2014/main" id="{1AF7F96F-AADE-526D-FB17-E93ED3F08B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E948C1-7BE5-282F-151D-09F526A29179}"/>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4075344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D638-34EE-CD58-64A7-67B89A8C5B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634EE0-E6E3-F0B1-B375-5F96718C4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863C3-E546-F519-9F99-CAD5552296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8D6D33-EF24-1E07-D694-B93313EED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58F6A-E50F-3924-82E5-0D3BE9DEB9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A600F-1129-A43F-57B0-B62C22AE10B5}"/>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8" name="Footer Placeholder 7">
            <a:extLst>
              <a:ext uri="{FF2B5EF4-FFF2-40B4-BE49-F238E27FC236}">
                <a16:creationId xmlns:a16="http://schemas.microsoft.com/office/drawing/2014/main" id="{FDC40F66-0496-68FF-D0E8-8691125750C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06EE7BF-D79F-1B21-9AB3-F32735C6A8AD}"/>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779721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9674-D63A-70E1-1732-95C172B97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61597-A5A4-D0FC-F023-788155A0D02E}"/>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4" name="Footer Placeholder 3">
            <a:extLst>
              <a:ext uri="{FF2B5EF4-FFF2-40B4-BE49-F238E27FC236}">
                <a16:creationId xmlns:a16="http://schemas.microsoft.com/office/drawing/2014/main" id="{179A28EF-C1C0-44BE-EE55-2E43DB8D6DF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FA7F45-539D-44FD-A35B-FDA0FDB04856}"/>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2697248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8481C-B7CC-1CF6-27E6-856DCB63AA7A}"/>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3" name="Footer Placeholder 2">
            <a:extLst>
              <a:ext uri="{FF2B5EF4-FFF2-40B4-BE49-F238E27FC236}">
                <a16:creationId xmlns:a16="http://schemas.microsoft.com/office/drawing/2014/main" id="{45D7AB46-F13D-10AB-CE8D-9EE0346BE2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FB2DA79-284F-61B7-16EA-5EE008C55BCF}"/>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201880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8CA2-46F1-6ACE-125A-275B523B8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01498-5A18-3987-0763-76BE05C12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5AAB3-0A9E-DE40-C265-A344BAD8C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F8157-935C-2D24-B16A-DFD0252F8D97}"/>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6" name="Footer Placeholder 5">
            <a:extLst>
              <a:ext uri="{FF2B5EF4-FFF2-40B4-BE49-F238E27FC236}">
                <a16:creationId xmlns:a16="http://schemas.microsoft.com/office/drawing/2014/main" id="{9D2CC1E8-F60A-E93F-FA94-3D0A3ABAC3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17EE4C-91F5-8D68-F4F1-17C0A4635419}"/>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110408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8D078F3-4DFC-4828-B82A-3E956C47E69B}"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3199948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390D-F8EB-569E-6D68-D2E5EFF88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265AD1-BAA6-7870-14E0-6B19964F3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B35180-19D5-C5CA-6EB4-9079F0AA5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E9DC0-A497-8956-BAD2-3F17933EED84}"/>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6" name="Footer Placeholder 5">
            <a:extLst>
              <a:ext uri="{FF2B5EF4-FFF2-40B4-BE49-F238E27FC236}">
                <a16:creationId xmlns:a16="http://schemas.microsoft.com/office/drawing/2014/main" id="{A6BF45F2-5978-CC46-384F-F5B209EC1A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C764CA-F968-66AF-752F-FD3979028121}"/>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306862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7FB1-4445-D600-170F-45C9F73E2B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54F8C-8A7D-D6F6-15AC-21BC47613D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9F2F5-2EFD-EDF8-99D5-9CECD6ED34A3}"/>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5" name="Footer Placeholder 4">
            <a:extLst>
              <a:ext uri="{FF2B5EF4-FFF2-40B4-BE49-F238E27FC236}">
                <a16:creationId xmlns:a16="http://schemas.microsoft.com/office/drawing/2014/main" id="{19FD7CFD-825D-DA1B-D04A-D286F80362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1BD6D4-3653-1C91-DF20-35691B415D84}"/>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96674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06569-E8F8-7F6B-BA9F-56408C8F2A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6A522F-CCA7-181A-FA02-0F4447F2C8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AC179-8CC8-2993-64AA-29782421ED7A}"/>
              </a:ext>
            </a:extLst>
          </p:cNvPr>
          <p:cNvSpPr>
            <a:spLocks noGrp="1"/>
          </p:cNvSpPr>
          <p:nvPr>
            <p:ph type="dt" sz="half" idx="10"/>
          </p:nvPr>
        </p:nvSpPr>
        <p:spPr/>
        <p:txBody>
          <a:bodyPr/>
          <a:lstStyle/>
          <a:p>
            <a:fld id="{AE668995-72F3-46EF-B60C-4DC377B37087}" type="datetimeFigureOut">
              <a:rPr lang="en-US" smtClean="0"/>
              <a:t>5/8/2023</a:t>
            </a:fld>
            <a:endParaRPr lang="en-US" dirty="0"/>
          </a:p>
        </p:txBody>
      </p:sp>
      <p:sp>
        <p:nvSpPr>
          <p:cNvPr id="5" name="Footer Placeholder 4">
            <a:extLst>
              <a:ext uri="{FF2B5EF4-FFF2-40B4-BE49-F238E27FC236}">
                <a16:creationId xmlns:a16="http://schemas.microsoft.com/office/drawing/2014/main" id="{38759DC9-720B-3ABD-BC79-E1C1DB2034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2E6E44-8633-4A93-49F9-0F4B81FB52C8}"/>
              </a:ext>
            </a:extLst>
          </p:cNvPr>
          <p:cNvSpPr>
            <a:spLocks noGrp="1"/>
          </p:cNvSpPr>
          <p:nvPr>
            <p:ph type="sldNum" sz="quarter" idx="12"/>
          </p:nvPr>
        </p:nvSpPr>
        <p:spPr/>
        <p:txBody>
          <a:bodyPr/>
          <a:lstStyle/>
          <a:p>
            <a:fld id="{F68BB2F1-200A-4BB2-9BAF-16BAF7B484A0}" type="slidenum">
              <a:rPr lang="en-US" smtClean="0"/>
              <a:t>‹#›</a:t>
            </a:fld>
            <a:endParaRPr lang="en-US" dirty="0"/>
          </a:p>
        </p:txBody>
      </p:sp>
    </p:spTree>
    <p:extLst>
      <p:ext uri="{BB962C8B-B14F-4D97-AF65-F5344CB8AC3E}">
        <p14:creationId xmlns:p14="http://schemas.microsoft.com/office/powerpoint/2010/main" val="285067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gn="ctr">
              <a:lnSpc>
                <a:spcPct val="80000"/>
              </a:lnSpc>
              <a:defRPr sz="8000" b="0"/>
            </a:lvl1pPr>
          </a:lstStyle>
          <a:p>
            <a:r>
              <a:rPr lang="en-US" dirty="0"/>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7B0B08EF-FA8D-48EB-A9F8-33209B5999A6}" type="datetime1">
              <a:rPr lang="en-US" smtClean="0"/>
              <a:t>5/8/2023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CB81B640-7934-4822-9EC8-1F75B3535AD4}" type="slidenum">
              <a:rPr lang="en-US" smtClean="0"/>
              <a:t>‹#›</a:t>
            </a:fld>
            <a:endParaRPr lang="en-US" dirty="0"/>
          </a:p>
        </p:txBody>
      </p:sp>
    </p:spTree>
    <p:extLst>
      <p:ext uri="{BB962C8B-B14F-4D97-AF65-F5344CB8AC3E}">
        <p14:creationId xmlns:p14="http://schemas.microsoft.com/office/powerpoint/2010/main" val="3954003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8725BE-C6C8-4B0E-A3AE-EB4F95B321C9}" type="datetime1">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84271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1D2AF0-426A-49FF-8901-785A87266FF7}" type="datetime1">
              <a:rPr lang="en-US" smtClean="0"/>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73690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FE17F1-3832-4F40-A6E3-B9BEBD91023E}" type="datetime1">
              <a:rPr lang="en-US" smtClean="0"/>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264687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B9BFF-A546-46C6-9022-CE478DC8C657}" type="datetime1">
              <a:rPr lang="en-US" smtClean="0"/>
              <a:t>5/8/2023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257313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CD00CA-4E30-4171-B211-B4A6796B9364}" type="datetime1">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427712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5F580B-70FA-4C9E-8B98-0B496B8F4B70}" type="datetime1">
              <a:rPr lang="en-US" smtClean="0"/>
              <a:t>5/8/2023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B81B640-7934-4822-9EC8-1F75B3535AD4}" type="slidenum">
              <a:rPr lang="en-US" smtClean="0"/>
              <a:t>‹#›</a:t>
            </a:fld>
            <a:endParaRPr lang="en-US" dirty="0"/>
          </a:p>
        </p:txBody>
      </p:sp>
    </p:spTree>
    <p:extLst>
      <p:ext uri="{BB962C8B-B14F-4D97-AF65-F5344CB8AC3E}">
        <p14:creationId xmlns:p14="http://schemas.microsoft.com/office/powerpoint/2010/main" val="381526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9E25810-8FFC-4CA6-A8B8-B85FACE42ED2}" type="datetime1">
              <a:rPr lang="en-US" smtClean="0"/>
              <a:t>5/8/2023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B81B640-7934-4822-9EC8-1F75B3535AD4}" type="slidenum">
              <a:rPr lang="en-US" smtClean="0"/>
              <a:t>‹#›</a:t>
            </a:fld>
            <a:endParaRPr lang="en-US" dirty="0"/>
          </a:p>
        </p:txBody>
      </p:sp>
    </p:spTree>
    <p:extLst>
      <p:ext uri="{BB962C8B-B14F-4D97-AF65-F5344CB8AC3E}">
        <p14:creationId xmlns:p14="http://schemas.microsoft.com/office/powerpoint/2010/main" val="321936138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hf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E4757-C350-BAD3-88A9-895F4035A0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A44DD7-ED34-C06A-AC2F-A403E065BC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7D1CE-D46D-ED57-33AC-FD455112B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68995-72F3-46EF-B60C-4DC377B37087}" type="datetimeFigureOut">
              <a:rPr lang="en-US" smtClean="0"/>
              <a:t>5/8/2023</a:t>
            </a:fld>
            <a:endParaRPr lang="en-US" dirty="0"/>
          </a:p>
        </p:txBody>
      </p:sp>
      <p:sp>
        <p:nvSpPr>
          <p:cNvPr id="5" name="Footer Placeholder 4">
            <a:extLst>
              <a:ext uri="{FF2B5EF4-FFF2-40B4-BE49-F238E27FC236}">
                <a16:creationId xmlns:a16="http://schemas.microsoft.com/office/drawing/2014/main" id="{9D4A4D7C-1C18-D6AF-EB18-BB4ABCBEDD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F561837-93BF-D89B-F19B-4C57540B76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BB2F1-200A-4BB2-9BAF-16BAF7B484A0}" type="slidenum">
              <a:rPr lang="en-US" smtClean="0"/>
              <a:t>‹#›</a:t>
            </a:fld>
            <a:endParaRPr lang="en-US" dirty="0"/>
          </a:p>
        </p:txBody>
      </p:sp>
    </p:spTree>
    <p:extLst>
      <p:ext uri="{BB962C8B-B14F-4D97-AF65-F5344CB8AC3E}">
        <p14:creationId xmlns:p14="http://schemas.microsoft.com/office/powerpoint/2010/main" val="263992050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oig.hotline@usdoj.gov" TargetMode="Externa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ojp.gov/funding/Explore/Interact-Minors.htm"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www.osec.doc.gov/opog/privacy/Memorandums/OMB_M-17-12.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federalregister.gov/documents/2016/07/28/2016-17872/revision-of-omb-circular-no-a-130-managing-information-as-a-strategic-resource" TargetMode="External"/><Relationship Id="rId4" Type="http://schemas.openxmlformats.org/officeDocument/2006/relationships/hyperlink" Target="https://www.govinfo.gov/app/details/CFR-2014-title2-vol1/CFR-2014-title2-vol1-sec200-79"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govinfo.gov/app/details/CFR-2014-title2-vol1/CFR-2014-title2-vol1-sec200-333" TargetMode="External"/><Relationship Id="rId5" Type="http://schemas.microsoft.com/office/2007/relationships/hdphoto" Target="../media/hdphoto2.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ok.gov/dac/documents/VOCA%20FINAL%20RULE%20%20(Eff.%20Aug%208%202016).pdf" TargetMode="External"/><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2.wdp"/><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mailto:DACTrainingandPublications@dac.state.ok.us" TargetMode="External"/><Relationship Id="rId2" Type="http://schemas.openxmlformats.org/officeDocument/2006/relationships/hyperlink" Target="https://www.ok.gov/dac/Training/Victims_Assistance_and_Allied_Professional_Training/index.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hyperlink" Target="https://www.gsa.gov/travel/plan-book/per-diem-rat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irs.gov/tax-professionals/standard-mileage-rates" TargetMode="External"/><Relationship Id="rId5" Type="http://schemas.openxmlformats.org/officeDocument/2006/relationships/image" Target="../media/image43.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mailto:GRANTaccounting@dac.state.ok.u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jpe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8.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2.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0.jpe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2.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8.jpe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hyperlink" Target="https://www.ok.gov/dac/Grants/Victims_Assistance_Grant_(VOCA)/index.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hyperlink" Target="https://www.ok.gov/dac/documents/doj-financial-guide-2022.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ok.gov/dac/documents/Procedures%20for%20Discrimination%20Complaints%20from%20Clients.pdf" TargetMode="Externa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ok.gov/dac/documents/Procedures%20for%20Discrimination%20Complaints%20from%20Employees%20of%20the%20Oklahoma%20District%20Attorneys%20Council.pdf" TargetMode="External"/><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3" Type="http://schemas.openxmlformats.org/officeDocument/2006/relationships/hyperlink" Target="https://www.ok.gov/dac/documents/Employee%20Handbook-LEP%20Policy.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ojp.gov/program/civil-rights/eeop/faq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ojp.gov/program/civil-rights/video-training-grantees/overview"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6.png"/><Relationship Id="rId4" Type="http://schemas.microsoft.com/office/2007/relationships/hdphoto" Target="../media/hdphoto2.wdp"/></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ok.gov/dac/documents/VOCA%20FINAL%20RULE%20%20(Eff.%20Aug%208%202016).pdf" TargetMode="External"/><Relationship Id="rId5" Type="http://schemas.microsoft.com/office/2007/relationships/hdphoto" Target="../media/hdphoto2.wdp"/><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8.jpeg"/><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hyperlink" Target="https://www.okvictimscomp.com/"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mailto:victimsservices@dac.state.ok.us"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okvictimscomp.com/"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mailto:VOCAHelp@dac.state.ok.u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8" Type="http://schemas.openxmlformats.org/officeDocument/2006/relationships/hyperlink" Target="mailto:Jaime.Yahner@dac.state.ok.us" TargetMode="External"/><Relationship Id="rId3" Type="http://schemas.openxmlformats.org/officeDocument/2006/relationships/image" Target="../media/image85.png"/><Relationship Id="rId7" Type="http://schemas.openxmlformats.org/officeDocument/2006/relationships/hyperlink" Target="mailto:Robin.Frank@dac.state.ok.us"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mailto:Michelle.Naylor@dac.state.ok.us" TargetMode="External"/><Relationship Id="rId5" Type="http://schemas.openxmlformats.org/officeDocument/2006/relationships/hyperlink" Target="mailto:Stephanie.Lowery@dac.state.ok.us" TargetMode="Externa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D48C-C13C-579A-77A6-0AFC259FD65F}"/>
              </a:ext>
            </a:extLst>
          </p:cNvPr>
          <p:cNvSpPr>
            <a:spLocks noGrp="1"/>
          </p:cNvSpPr>
          <p:nvPr>
            <p:ph type="ctrTitle"/>
          </p:nvPr>
        </p:nvSpPr>
        <p:spPr>
          <a:xfrm>
            <a:off x="6587544" y="1382165"/>
            <a:ext cx="4869179" cy="1517984"/>
          </a:xfrm>
        </p:spPr>
        <p:txBody>
          <a:bodyPr vert="horz" lIns="91440" tIns="45720" rIns="91440" bIns="45720" rtlCol="0" anchor="ctr">
            <a:normAutofit fontScale="90000"/>
          </a:bodyPr>
          <a:lstStyle/>
          <a:p>
            <a:pPr algn="ctr">
              <a:lnSpc>
                <a:spcPct val="90000"/>
              </a:lnSpc>
            </a:pPr>
            <a:r>
              <a:rPr lang="en-US" sz="3700" dirty="0">
                <a:solidFill>
                  <a:srgbClr val="000000"/>
                </a:solidFill>
              </a:rPr>
              <a:t>VOCA Financial &amp; Administrative Training </a:t>
            </a:r>
          </a:p>
        </p:txBody>
      </p:sp>
      <p:sp>
        <p:nvSpPr>
          <p:cNvPr id="3" name="Subtitle 2">
            <a:extLst>
              <a:ext uri="{FF2B5EF4-FFF2-40B4-BE49-F238E27FC236}">
                <a16:creationId xmlns:a16="http://schemas.microsoft.com/office/drawing/2014/main" id="{3CFC4E27-6981-30CD-412A-3B0DC16EF444}"/>
              </a:ext>
            </a:extLst>
          </p:cNvPr>
          <p:cNvSpPr>
            <a:spLocks noGrp="1"/>
          </p:cNvSpPr>
          <p:nvPr>
            <p:ph type="subTitle" idx="1"/>
          </p:nvPr>
        </p:nvSpPr>
        <p:spPr>
          <a:xfrm>
            <a:off x="6587545" y="3007389"/>
            <a:ext cx="4869179" cy="3065865"/>
          </a:xfrm>
        </p:spPr>
        <p:txBody>
          <a:bodyPr vert="horz" lIns="91440" tIns="45720" rIns="91440" bIns="45720" rtlCol="0" anchor="t">
            <a:normAutofit/>
          </a:bodyPr>
          <a:lstStyle/>
          <a:p>
            <a:pPr algn="ctr"/>
            <a:r>
              <a:rPr lang="en-US" sz="1800" dirty="0">
                <a:solidFill>
                  <a:srgbClr val="000000"/>
                </a:solidFill>
              </a:rPr>
              <a:t>2022</a:t>
            </a:r>
          </a:p>
          <a:p>
            <a:pPr algn="ctr"/>
            <a:r>
              <a:rPr lang="en-US" sz="1800" dirty="0">
                <a:solidFill>
                  <a:srgbClr val="000000"/>
                </a:solidFill>
              </a:rPr>
              <a:t>Oklahoma District Attorneys Council</a:t>
            </a:r>
          </a:p>
          <a:p>
            <a:pPr algn="ctr"/>
            <a:r>
              <a:rPr lang="en-US" sz="1800" dirty="0">
                <a:solidFill>
                  <a:srgbClr val="000000"/>
                </a:solidFill>
              </a:rPr>
              <a:t>Federal Grants Division</a:t>
            </a:r>
          </a:p>
          <a:p>
            <a:pPr indent="-182880">
              <a:buFont typeface="Wingdings" pitchFamily="2" charset="2"/>
              <a:buChar char="§"/>
            </a:pPr>
            <a:endParaRPr lang="en-US" sz="1800" dirty="0">
              <a:solidFill>
                <a:srgbClr val="000000"/>
              </a:solidFill>
            </a:endParaRPr>
          </a:p>
        </p:txBody>
      </p:sp>
      <p:sp>
        <p:nvSpPr>
          <p:cNvPr id="4" name="Slide Number Placeholder 3">
            <a:extLst>
              <a:ext uri="{FF2B5EF4-FFF2-40B4-BE49-F238E27FC236}">
                <a16:creationId xmlns:a16="http://schemas.microsoft.com/office/drawing/2014/main" id="{6CBE2C10-D33F-CB46-40B9-35A51C6C608D}"/>
              </a:ext>
            </a:extLst>
          </p:cNvPr>
          <p:cNvSpPr>
            <a:spLocks noGrp="1"/>
          </p:cNvSpPr>
          <p:nvPr>
            <p:ph type="sldNum" sz="quarter" idx="12"/>
          </p:nvPr>
        </p:nvSpPr>
        <p:spPr>
          <a:xfrm>
            <a:off x="11136683" y="6073254"/>
            <a:ext cx="640080" cy="365125"/>
          </a:xfrm>
        </p:spPr>
        <p:txBody>
          <a:bodyPr vert="horz" lIns="91440" tIns="45720" rIns="91440" bIns="45720" rtlCol="0" anchor="ctr">
            <a:normAutofit/>
          </a:bodyPr>
          <a:lstStyle/>
          <a:p>
            <a:pPr>
              <a:spcAft>
                <a:spcPts val="600"/>
              </a:spcAft>
            </a:pPr>
            <a:fld id="{CB81B640-7934-4822-9EC8-1F75B3535AD4}" type="slidenum">
              <a:rPr lang="en-US" sz="1400" smtClean="0"/>
              <a:pPr>
                <a:spcAft>
                  <a:spcPts val="600"/>
                </a:spcAft>
              </a:pPr>
              <a:t>1</a:t>
            </a:fld>
            <a:endParaRPr lang="en-US" sz="1400" dirty="0"/>
          </a:p>
        </p:txBody>
      </p:sp>
      <p:pic>
        <p:nvPicPr>
          <p:cNvPr id="5" name="Picture 4">
            <a:extLst>
              <a:ext uri="{FF2B5EF4-FFF2-40B4-BE49-F238E27FC236}">
                <a16:creationId xmlns:a16="http://schemas.microsoft.com/office/drawing/2014/main" id="{53B88E89-8254-FBD8-C266-2615BABF0F0B}"/>
              </a:ext>
            </a:extLst>
          </p:cNvPr>
          <p:cNvPicPr>
            <a:picLocks noChangeAspect="1"/>
          </p:cNvPicPr>
          <p:nvPr/>
        </p:nvPicPr>
        <p:blipFill rotWithShape="1">
          <a:blip r:embed="rId3"/>
          <a:srcRect l="18563" r="30046"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Tree>
    <p:extLst>
      <p:ext uri="{BB962C8B-B14F-4D97-AF65-F5344CB8AC3E}">
        <p14:creationId xmlns:p14="http://schemas.microsoft.com/office/powerpoint/2010/main" val="20301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F90D3E-8952-18F5-0B7C-7ACE7049B43D}"/>
              </a:ext>
            </a:extLst>
          </p:cNvPr>
          <p:cNvSpPr>
            <a:spLocks noGrp="1"/>
          </p:cNvSpPr>
          <p:nvPr>
            <p:ph type="title"/>
          </p:nvPr>
        </p:nvSpPr>
        <p:spPr>
          <a:xfrm>
            <a:off x="382280" y="484632"/>
            <a:ext cx="5548620" cy="5581317"/>
          </a:xfrm>
        </p:spPr>
        <p:txBody>
          <a:bodyPr>
            <a:normAutofit/>
          </a:bodyPr>
          <a:lstStyle/>
          <a:p>
            <a:r>
              <a:rPr lang="en-US" b="1" dirty="0"/>
              <a:t>REPORTING </a:t>
            </a:r>
            <a:br>
              <a:rPr lang="en-US" b="1" dirty="0"/>
            </a:br>
            <a:r>
              <a:rPr lang="en-US" b="1" dirty="0"/>
              <a:t>WASTE, </a:t>
            </a:r>
            <a:br>
              <a:rPr lang="en-US" b="1" dirty="0"/>
            </a:br>
            <a:r>
              <a:rPr lang="en-US" b="1" dirty="0"/>
              <a:t>FRAUD, &amp;</a:t>
            </a:r>
            <a:br>
              <a:rPr lang="en-US" b="1" dirty="0"/>
            </a:br>
            <a:r>
              <a:rPr lang="en-US" b="1" dirty="0"/>
              <a:t>ABUSE</a:t>
            </a:r>
            <a:br>
              <a:rPr lang="en-US" b="1" dirty="0"/>
            </a:br>
            <a:r>
              <a:rPr lang="en-US" b="1" dirty="0"/>
              <a:t>CONT.</a:t>
            </a:r>
          </a:p>
        </p:txBody>
      </p:sp>
      <p:sp>
        <p:nvSpPr>
          <p:cNvPr id="3" name="Content Placeholder 2">
            <a:extLst>
              <a:ext uri="{FF2B5EF4-FFF2-40B4-BE49-F238E27FC236}">
                <a16:creationId xmlns:a16="http://schemas.microsoft.com/office/drawing/2014/main" id="{495F7BEE-C2D1-5DEB-429B-EEA207B5104A}"/>
              </a:ext>
            </a:extLst>
          </p:cNvPr>
          <p:cNvSpPr>
            <a:spLocks noGrp="1"/>
          </p:cNvSpPr>
          <p:nvPr>
            <p:ph idx="1"/>
          </p:nvPr>
        </p:nvSpPr>
        <p:spPr>
          <a:xfrm>
            <a:off x="6096000" y="484632"/>
            <a:ext cx="5944039" cy="5696077"/>
          </a:xfrm>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accent1">
                  <a:lumMod val="30000"/>
                  <a:lumOff val="70000"/>
                </a:schemeClr>
              </a:gs>
            </a:gsLst>
            <a:lin ang="5400000" scaled="1"/>
          </a:gradFill>
        </p:spPr>
        <p:txBody>
          <a:bodyPr>
            <a:normAutofit/>
          </a:bodyPr>
          <a:lstStyle/>
          <a:p>
            <a:pPr marL="0" indent="0">
              <a:buNone/>
            </a:pPr>
            <a:endParaRPr lang="en-US" sz="2400" dirty="0"/>
          </a:p>
          <a:p>
            <a:pPr marL="0" indent="0">
              <a:buNone/>
            </a:pPr>
            <a:r>
              <a:rPr lang="en-US" sz="2400" dirty="0"/>
              <a:t>Potential fraud, waste, abuse, or misconduct involving or relating to funds under the VOCA subaward should be reported to:</a:t>
            </a:r>
          </a:p>
          <a:p>
            <a:pPr marL="0" indent="0">
              <a:buNone/>
            </a:pPr>
            <a:r>
              <a:rPr lang="en-US" sz="2400" dirty="0"/>
              <a:t>Office of Inspector General</a:t>
            </a:r>
          </a:p>
          <a:p>
            <a:pPr marL="0" indent="0">
              <a:buNone/>
            </a:pPr>
            <a:r>
              <a:rPr lang="en-US" sz="2400" dirty="0"/>
              <a:t>U.S. Department of Justice</a:t>
            </a:r>
          </a:p>
          <a:p>
            <a:pPr marL="0" indent="0">
              <a:buNone/>
            </a:pPr>
            <a:r>
              <a:rPr lang="en-US" sz="2400" dirty="0"/>
              <a:t>Investigations Division</a:t>
            </a:r>
          </a:p>
          <a:p>
            <a:pPr marL="0" indent="0">
              <a:buNone/>
            </a:pPr>
            <a:r>
              <a:rPr lang="en-US" sz="2400" dirty="0"/>
              <a:t>425 New York Avenue, N.W., Suite 7100</a:t>
            </a:r>
          </a:p>
          <a:p>
            <a:pPr marL="0" indent="0">
              <a:buNone/>
            </a:pPr>
            <a:r>
              <a:rPr lang="en-US" sz="2400" dirty="0"/>
              <a:t>Washington, D.C.  20530</a:t>
            </a:r>
          </a:p>
          <a:p>
            <a:pPr marL="0" indent="0">
              <a:buNone/>
            </a:pPr>
            <a:r>
              <a:rPr lang="en-US" sz="2400" dirty="0"/>
              <a:t>Email:  </a:t>
            </a:r>
            <a:r>
              <a:rPr lang="en-US" sz="2400" dirty="0">
                <a:hlinkClick r:id="rId5"/>
              </a:rPr>
              <a:t>oig.hotline@usdoj.gov</a:t>
            </a:r>
            <a:r>
              <a:rPr lang="en-US" sz="2400" dirty="0"/>
              <a:t> </a:t>
            </a:r>
          </a:p>
          <a:p>
            <a:pPr marL="0" indent="0">
              <a:buNone/>
            </a:pPr>
            <a:r>
              <a:rPr lang="en-US" sz="2400" dirty="0"/>
              <a:t>DOJ OIG Hotline:  800-869-4499 (phone) or 202-616-9881 (fax)</a:t>
            </a:r>
          </a:p>
          <a:p>
            <a:pPr marL="0" indent="0">
              <a:buNone/>
            </a:pPr>
            <a:endParaRPr lang="en-US" sz="1800" dirty="0"/>
          </a:p>
        </p:txBody>
      </p:sp>
      <p:grpSp>
        <p:nvGrpSpPr>
          <p:cNvPr id="18" name="Group 11">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2">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3">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2F98875A-851C-9243-800D-D5C926DD738F}"/>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10</a:t>
            </a:fld>
            <a:endParaRPr lang="en-US" dirty="0"/>
          </a:p>
        </p:txBody>
      </p:sp>
    </p:spTree>
    <p:extLst>
      <p:ext uri="{BB962C8B-B14F-4D97-AF65-F5344CB8AC3E}">
        <p14:creationId xmlns:p14="http://schemas.microsoft.com/office/powerpoint/2010/main" val="352652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3996-B465-EA51-3120-20D95C130D0D}"/>
              </a:ext>
            </a:extLst>
          </p:cNvPr>
          <p:cNvSpPr>
            <a:spLocks noGrp="1"/>
          </p:cNvSpPr>
          <p:nvPr>
            <p:ph type="title"/>
          </p:nvPr>
        </p:nvSpPr>
        <p:spPr>
          <a:xfrm>
            <a:off x="319048" y="268732"/>
            <a:ext cx="11441152" cy="1039368"/>
          </a:xfrm>
        </p:spPr>
        <p:txBody>
          <a:bodyPr>
            <a:normAutofit fontScale="90000"/>
          </a:bodyPr>
          <a:lstStyle/>
          <a:p>
            <a:r>
              <a:rPr lang="en-US" sz="3400" b="1" cap="small" dirty="0">
                <a:latin typeface="+mj-lt"/>
                <a:ea typeface="+mj-ea"/>
                <a:cs typeface="+mj-cs"/>
              </a:rPr>
              <a:t>Policies and Procedures</a:t>
            </a:r>
            <a:br>
              <a:rPr lang="en-US" sz="3400" b="1" cap="small" dirty="0">
                <a:latin typeface="+mj-lt"/>
                <a:ea typeface="+mj-ea"/>
                <a:cs typeface="+mj-cs"/>
              </a:rPr>
            </a:br>
            <a:r>
              <a:rPr lang="en-US" sz="2800" b="1" cap="small" dirty="0">
                <a:latin typeface="+mj-lt"/>
                <a:ea typeface="+mj-ea"/>
                <a:cs typeface="+mj-cs"/>
              </a:rPr>
              <a:t>The following items require a detailed policy and must be uploaded </a:t>
            </a:r>
            <a:br>
              <a:rPr lang="en-US" sz="2800" b="1" cap="small" dirty="0">
                <a:latin typeface="+mj-lt"/>
                <a:ea typeface="+mj-ea"/>
                <a:cs typeface="+mj-cs"/>
              </a:rPr>
            </a:br>
            <a:r>
              <a:rPr lang="en-US" sz="2800" b="1" cap="small" dirty="0">
                <a:latin typeface="+mj-lt"/>
                <a:ea typeface="+mj-ea"/>
                <a:cs typeface="+mj-cs"/>
              </a:rPr>
              <a:t>in OKGrants each year</a:t>
            </a:r>
            <a:endParaRPr lang="en-US" sz="2800" b="1" dirty="0"/>
          </a:p>
        </p:txBody>
      </p:sp>
      <p:sp>
        <p:nvSpPr>
          <p:cNvPr id="3" name="Content Placeholder 2">
            <a:extLst>
              <a:ext uri="{FF2B5EF4-FFF2-40B4-BE49-F238E27FC236}">
                <a16:creationId xmlns:a16="http://schemas.microsoft.com/office/drawing/2014/main" id="{7B240B43-571F-486C-20A2-CCDDFDFC3B58}"/>
              </a:ext>
            </a:extLst>
          </p:cNvPr>
          <p:cNvSpPr>
            <a:spLocks noGrp="1"/>
          </p:cNvSpPr>
          <p:nvPr>
            <p:ph idx="1"/>
          </p:nvPr>
        </p:nvSpPr>
        <p:spPr>
          <a:xfrm>
            <a:off x="4368801" y="1440942"/>
            <a:ext cx="7582407" cy="4699000"/>
          </a:xfrm>
        </p:spPr>
        <p:txBody>
          <a:bodyPr>
            <a:normAutofit fontScale="77500" lnSpcReduction="20000"/>
          </a:bodyPr>
          <a:lstStyle/>
          <a:p>
            <a:r>
              <a:rPr lang="en-US" sz="2400" dirty="0"/>
              <a:t>Cell Phones</a:t>
            </a:r>
          </a:p>
          <a:p>
            <a:r>
              <a:rPr lang="en-US" sz="2400" dirty="0"/>
              <a:t>Relocation  – Security deposits must be returned to the to the VOCA Subrecipient program, NOT the client, to be used for other clients.</a:t>
            </a:r>
          </a:p>
          <a:p>
            <a:r>
              <a:rPr lang="en-US" sz="2400" dirty="0"/>
              <a:t>Transitional Housing – Security deposits refunded by the landlord must be returned to the Subrecipient program, NOT the client.</a:t>
            </a:r>
          </a:p>
          <a:p>
            <a:r>
              <a:rPr lang="en-US" sz="2400" dirty="0"/>
              <a:t>Emergency Funds</a:t>
            </a:r>
          </a:p>
          <a:p>
            <a:r>
              <a:rPr lang="en-US" sz="2400" dirty="0"/>
              <a:t>Gift Cards – Clients and advocates must return receipts for the VOCA file (make copies as receipts fade over time).  Any unused balance must be returned to the Subrecipient, this ensures the funds are used for allowable expenditures only.  See the 2022 VOCA Financial &amp; Administrative Guide for more information.</a:t>
            </a:r>
          </a:p>
          <a:p>
            <a:r>
              <a:rPr lang="en-US" sz="2400" dirty="0"/>
              <a:t>Vehicles - Request the 13-item policy from DAC</a:t>
            </a:r>
          </a:p>
          <a:p>
            <a:r>
              <a:rPr lang="en-US" sz="2400" dirty="0"/>
              <a:t>Determination of Suitability</a:t>
            </a:r>
          </a:p>
          <a:p>
            <a:r>
              <a:rPr lang="en-US" sz="2400" dirty="0"/>
              <a:t>Limited English Proficiency (LEP)</a:t>
            </a:r>
          </a:p>
          <a:p>
            <a:r>
              <a:rPr lang="en-US" sz="2400" dirty="0"/>
              <a:t>PII – report breach within 12 hours to DAC</a:t>
            </a:r>
          </a:p>
          <a:p>
            <a:endParaRPr lang="en-US" sz="1400" dirty="0"/>
          </a:p>
        </p:txBody>
      </p:sp>
      <p:sp>
        <p:nvSpPr>
          <p:cNvPr id="4" name="Slide Number Placeholder 3">
            <a:extLst>
              <a:ext uri="{FF2B5EF4-FFF2-40B4-BE49-F238E27FC236}">
                <a16:creationId xmlns:a16="http://schemas.microsoft.com/office/drawing/2014/main" id="{C265874E-3467-E912-C326-5B551B0EA685}"/>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11</a:t>
            </a:fld>
            <a:endParaRPr lang="en-US" dirty="0"/>
          </a:p>
        </p:txBody>
      </p:sp>
      <p:pic>
        <p:nvPicPr>
          <p:cNvPr id="1026" name="Picture 2" descr="26,288 Policies And Procedures Stock Photos, Pictures &amp; Royalty-Free Images  - iStock">
            <a:extLst>
              <a:ext uri="{FF2B5EF4-FFF2-40B4-BE49-F238E27FC236}">
                <a16:creationId xmlns:a16="http://schemas.microsoft.com/office/drawing/2014/main" id="{C5185B1B-7912-A681-7721-E724E6E4F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8" y="2240280"/>
            <a:ext cx="3779203"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38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0DAAB8-4287-AA2F-B4FB-2BC221F9CC87}"/>
              </a:ext>
            </a:extLst>
          </p:cNvPr>
          <p:cNvSpPr>
            <a:spLocks noGrp="1"/>
          </p:cNvSpPr>
          <p:nvPr>
            <p:ph type="sldNum" sz="quarter" idx="12"/>
          </p:nvPr>
        </p:nvSpPr>
        <p:spPr/>
        <p:txBody>
          <a:bodyPr/>
          <a:lstStyle/>
          <a:p>
            <a:fld id="{CB81B640-7934-4822-9EC8-1F75B3535AD4}" type="slidenum">
              <a:rPr lang="en-US" smtClean="0"/>
              <a:t>12</a:t>
            </a:fld>
            <a:endParaRPr lang="en-US" dirty="0"/>
          </a:p>
        </p:txBody>
      </p:sp>
      <p:pic>
        <p:nvPicPr>
          <p:cNvPr id="3" name="Picture 2">
            <a:extLst>
              <a:ext uri="{FF2B5EF4-FFF2-40B4-BE49-F238E27FC236}">
                <a16:creationId xmlns:a16="http://schemas.microsoft.com/office/drawing/2014/main" id="{F61FAFC5-2FC5-D33B-185D-E0534EB3AEC9}"/>
              </a:ext>
            </a:extLst>
          </p:cNvPr>
          <p:cNvPicPr>
            <a:picLocks noChangeAspect="1"/>
          </p:cNvPicPr>
          <p:nvPr/>
        </p:nvPicPr>
        <p:blipFill>
          <a:blip r:embed="rId3"/>
          <a:stretch>
            <a:fillRect/>
          </a:stretch>
        </p:blipFill>
        <p:spPr>
          <a:xfrm>
            <a:off x="3218486" y="0"/>
            <a:ext cx="5755027" cy="6769100"/>
          </a:xfrm>
          <a:prstGeom prst="rect">
            <a:avLst/>
          </a:prstGeom>
        </p:spPr>
      </p:pic>
    </p:spTree>
    <p:extLst>
      <p:ext uri="{BB962C8B-B14F-4D97-AF65-F5344CB8AC3E}">
        <p14:creationId xmlns:p14="http://schemas.microsoft.com/office/powerpoint/2010/main" val="323177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A367-D2C6-2D7D-9C5A-F0609B1A69AB}"/>
              </a:ext>
            </a:extLst>
          </p:cNvPr>
          <p:cNvSpPr>
            <a:spLocks noGrp="1"/>
          </p:cNvSpPr>
          <p:nvPr>
            <p:ph type="title"/>
          </p:nvPr>
        </p:nvSpPr>
        <p:spPr>
          <a:xfrm>
            <a:off x="1069848" y="484632"/>
            <a:ext cx="10058400" cy="1609344"/>
          </a:xfrm>
        </p:spPr>
        <p:txBody>
          <a:bodyPr>
            <a:normAutofit/>
          </a:bodyPr>
          <a:lstStyle/>
          <a:p>
            <a:r>
              <a:rPr lang="en-US" dirty="0"/>
              <a:t>Required Uploads Form link</a:t>
            </a:r>
          </a:p>
        </p:txBody>
      </p:sp>
      <p:pic>
        <p:nvPicPr>
          <p:cNvPr id="8" name="Graphic 7" descr="File Symlink">
            <a:extLst>
              <a:ext uri="{FF2B5EF4-FFF2-40B4-BE49-F238E27FC236}">
                <a16:creationId xmlns:a16="http://schemas.microsoft.com/office/drawing/2014/main" id="{82943336-4F02-AF1C-E609-14A6117520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082" y="2381985"/>
            <a:ext cx="3261974" cy="3261974"/>
          </a:xfrm>
          <a:prstGeom prst="rect">
            <a:avLst/>
          </a:prstGeom>
        </p:spPr>
      </p:pic>
      <p:sp>
        <p:nvSpPr>
          <p:cNvPr id="3" name="Content Placeholder 2">
            <a:extLst>
              <a:ext uri="{FF2B5EF4-FFF2-40B4-BE49-F238E27FC236}">
                <a16:creationId xmlns:a16="http://schemas.microsoft.com/office/drawing/2014/main" id="{D8594BAD-8F99-9076-26FA-246D828C5930}"/>
              </a:ext>
            </a:extLst>
          </p:cNvPr>
          <p:cNvSpPr>
            <a:spLocks noGrp="1"/>
          </p:cNvSpPr>
          <p:nvPr>
            <p:ph idx="1"/>
          </p:nvPr>
        </p:nvSpPr>
        <p:spPr>
          <a:xfrm>
            <a:off x="4811437" y="2834133"/>
            <a:ext cx="7139771" cy="1929892"/>
          </a:xfrm>
        </p:spPr>
        <p:txBody>
          <a:bodyPr>
            <a:normAutofit/>
          </a:bodyPr>
          <a:lstStyle/>
          <a:p>
            <a:pPr marL="0" indent="0">
              <a:buNone/>
            </a:pPr>
            <a:r>
              <a:rPr lang="en-US" sz="3200" dirty="0"/>
              <a:t>https://www.ok.gov/dac/documents/VOCA%20Required%20Uploads.docx</a:t>
            </a:r>
          </a:p>
        </p:txBody>
      </p:sp>
      <p:sp>
        <p:nvSpPr>
          <p:cNvPr id="4" name="Slide Number Placeholder 3">
            <a:extLst>
              <a:ext uri="{FF2B5EF4-FFF2-40B4-BE49-F238E27FC236}">
                <a16:creationId xmlns:a16="http://schemas.microsoft.com/office/drawing/2014/main" id="{34CF3F16-EBD1-75EB-3585-CCDCE58FE562}"/>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13</a:t>
            </a:fld>
            <a:endParaRPr lang="en-US" dirty="0"/>
          </a:p>
        </p:txBody>
      </p:sp>
    </p:spTree>
    <p:extLst>
      <p:ext uri="{BB962C8B-B14F-4D97-AF65-F5344CB8AC3E}">
        <p14:creationId xmlns:p14="http://schemas.microsoft.com/office/powerpoint/2010/main" val="166970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3CED-77DB-A32F-CD0F-2CD79F482E38}"/>
              </a:ext>
            </a:extLst>
          </p:cNvPr>
          <p:cNvSpPr>
            <a:spLocks noGrp="1"/>
          </p:cNvSpPr>
          <p:nvPr>
            <p:ph type="title"/>
          </p:nvPr>
        </p:nvSpPr>
        <p:spPr>
          <a:xfrm>
            <a:off x="1069848" y="484632"/>
            <a:ext cx="10058400" cy="1153668"/>
          </a:xfrm>
        </p:spPr>
        <p:txBody>
          <a:bodyPr>
            <a:normAutofit fontScale="90000"/>
          </a:bodyPr>
          <a:lstStyle/>
          <a:p>
            <a:r>
              <a:rPr lang="en-US" sz="4200" dirty="0"/>
              <a:t>Determination of Suitability to Interact With Participating Minors</a:t>
            </a:r>
          </a:p>
        </p:txBody>
      </p:sp>
      <p:pic>
        <p:nvPicPr>
          <p:cNvPr id="5" name="Picture 4">
            <a:extLst>
              <a:ext uri="{FF2B5EF4-FFF2-40B4-BE49-F238E27FC236}">
                <a16:creationId xmlns:a16="http://schemas.microsoft.com/office/drawing/2014/main" id="{D0E9BC6E-5357-4CFF-E736-72077944337B}"/>
              </a:ext>
            </a:extLst>
          </p:cNvPr>
          <p:cNvPicPr>
            <a:picLocks noChangeAspect="1"/>
          </p:cNvPicPr>
          <p:nvPr/>
        </p:nvPicPr>
        <p:blipFill>
          <a:blip r:embed="rId3"/>
          <a:stretch>
            <a:fillRect/>
          </a:stretch>
        </p:blipFill>
        <p:spPr>
          <a:xfrm>
            <a:off x="1773426" y="2224701"/>
            <a:ext cx="1908387" cy="1908387"/>
          </a:xfrm>
          <a:prstGeom prst="rect">
            <a:avLst/>
          </a:prstGeom>
        </p:spPr>
      </p:pic>
      <p:pic>
        <p:nvPicPr>
          <p:cNvPr id="6" name="Picture 5">
            <a:extLst>
              <a:ext uri="{FF2B5EF4-FFF2-40B4-BE49-F238E27FC236}">
                <a16:creationId xmlns:a16="http://schemas.microsoft.com/office/drawing/2014/main" id="{95DC56E1-FC66-92E5-C3DC-BA7980E0993B}"/>
              </a:ext>
            </a:extLst>
          </p:cNvPr>
          <p:cNvPicPr>
            <a:picLocks noChangeAspect="1"/>
          </p:cNvPicPr>
          <p:nvPr/>
        </p:nvPicPr>
        <p:blipFill>
          <a:blip r:embed="rId4"/>
          <a:stretch>
            <a:fillRect/>
          </a:stretch>
        </p:blipFill>
        <p:spPr>
          <a:xfrm>
            <a:off x="1773425" y="4263813"/>
            <a:ext cx="1908388" cy="1908388"/>
          </a:xfrm>
          <a:prstGeom prst="rect">
            <a:avLst/>
          </a:prstGeom>
        </p:spPr>
      </p:pic>
      <p:sp>
        <p:nvSpPr>
          <p:cNvPr id="3" name="Content Placeholder 2">
            <a:extLst>
              <a:ext uri="{FF2B5EF4-FFF2-40B4-BE49-F238E27FC236}">
                <a16:creationId xmlns:a16="http://schemas.microsoft.com/office/drawing/2014/main" id="{ABD06F4E-24DA-3426-1278-8731EA35778C}"/>
              </a:ext>
            </a:extLst>
          </p:cNvPr>
          <p:cNvSpPr>
            <a:spLocks noGrp="1"/>
          </p:cNvSpPr>
          <p:nvPr>
            <p:ph idx="1"/>
          </p:nvPr>
        </p:nvSpPr>
        <p:spPr>
          <a:xfrm>
            <a:off x="4533901" y="1776984"/>
            <a:ext cx="6896100" cy="4495800"/>
          </a:xfrm>
        </p:spPr>
        <p:txBody>
          <a:bodyPr>
            <a:normAutofit lnSpcReduction="10000"/>
          </a:bodyPr>
          <a:lstStyle/>
          <a:p>
            <a:r>
              <a:rPr lang="en-US" sz="2400" dirty="0"/>
              <a:t>The subrecipient must determine and document, in advance, the suitability of all persons who may interact with participating minors, including volunteers who may interact with minors.</a:t>
            </a:r>
          </a:p>
          <a:p>
            <a:r>
              <a:rPr lang="en-US" sz="2400" dirty="0"/>
              <a:t>Certain individuals are prohibited from interacting with minors receiving services in the VOCA-funded program.  This link will guide programs on what must be checked and documented in order to comply with this Federal mandate. DAC is required to monitor documentation for compliance.</a:t>
            </a:r>
          </a:p>
          <a:p>
            <a:pPr marL="0" indent="0">
              <a:buNone/>
            </a:pPr>
            <a:r>
              <a:rPr lang="en-US" sz="2400" dirty="0">
                <a:hlinkClick r:id="rId5"/>
              </a:rPr>
              <a:t>https://ojp.gov/funding/Explore/Interact-Minors.htm</a:t>
            </a:r>
            <a:r>
              <a:rPr lang="en-US" sz="2400" dirty="0"/>
              <a:t> </a:t>
            </a:r>
          </a:p>
          <a:p>
            <a:pPr marL="0" indent="0">
              <a:buNone/>
            </a:pPr>
            <a:endParaRPr lang="en-US" dirty="0"/>
          </a:p>
        </p:txBody>
      </p:sp>
      <p:sp>
        <p:nvSpPr>
          <p:cNvPr id="4" name="Slide Number Placeholder 3">
            <a:extLst>
              <a:ext uri="{FF2B5EF4-FFF2-40B4-BE49-F238E27FC236}">
                <a16:creationId xmlns:a16="http://schemas.microsoft.com/office/drawing/2014/main" id="{1631BB93-D042-270B-9A0F-983551804ED7}"/>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14</a:t>
            </a:fld>
            <a:endParaRPr lang="en-US" dirty="0"/>
          </a:p>
        </p:txBody>
      </p:sp>
    </p:spTree>
    <p:extLst>
      <p:ext uri="{BB962C8B-B14F-4D97-AF65-F5344CB8AC3E}">
        <p14:creationId xmlns:p14="http://schemas.microsoft.com/office/powerpoint/2010/main" val="368755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B35A-AA97-9F8D-4642-8F2602BB04E3}"/>
              </a:ext>
            </a:extLst>
          </p:cNvPr>
          <p:cNvSpPr>
            <a:spLocks noGrp="1"/>
          </p:cNvSpPr>
          <p:nvPr>
            <p:ph type="title"/>
          </p:nvPr>
        </p:nvSpPr>
        <p:spPr>
          <a:xfrm>
            <a:off x="1490145" y="2376862"/>
            <a:ext cx="2640646" cy="2104273"/>
          </a:xfrm>
          <a:noFill/>
        </p:spPr>
        <p:txBody>
          <a:bodyPr>
            <a:normAutofit/>
          </a:bodyPr>
          <a:lstStyle/>
          <a:p>
            <a:r>
              <a:rPr lang="en-US" sz="3000" dirty="0">
                <a:solidFill>
                  <a:srgbClr val="FFFFFF"/>
                </a:solidFill>
              </a:rPr>
              <a:t>DAC Training Team Contact</a:t>
            </a:r>
          </a:p>
        </p:txBody>
      </p:sp>
      <p:sp>
        <p:nvSpPr>
          <p:cNvPr id="3" name="Content Placeholder 2">
            <a:extLst>
              <a:ext uri="{FF2B5EF4-FFF2-40B4-BE49-F238E27FC236}">
                <a16:creationId xmlns:a16="http://schemas.microsoft.com/office/drawing/2014/main" id="{028D3EF1-4854-E95C-5DA0-55DFB22EDBF2}"/>
              </a:ext>
            </a:extLst>
          </p:cNvPr>
          <p:cNvSpPr>
            <a:spLocks noGrp="1"/>
          </p:cNvSpPr>
          <p:nvPr>
            <p:ph idx="1"/>
          </p:nvPr>
        </p:nvSpPr>
        <p:spPr>
          <a:xfrm>
            <a:off x="5651500" y="241300"/>
            <a:ext cx="5854700" cy="5891306"/>
          </a:xfrm>
        </p:spPr>
        <p:txBody>
          <a:bodyPr anchor="ctr">
            <a:normAutofit/>
          </a:bodyPr>
          <a:lstStyle/>
          <a:p>
            <a:pPr marL="0" indent="0">
              <a:lnSpc>
                <a:spcPct val="100000"/>
              </a:lnSpc>
              <a:buNone/>
            </a:pPr>
            <a:r>
              <a:rPr lang="en-US" sz="2400" dirty="0"/>
              <a:t>The subrecipient at any tier must have </a:t>
            </a:r>
            <a:r>
              <a:rPr lang="en-US" sz="2400" u="sng" dirty="0"/>
              <a:t>written procedures</a:t>
            </a:r>
            <a:r>
              <a:rPr lang="en-US" sz="2400" dirty="0"/>
              <a:t> in place to respond in the event of an actual or imminent "breach" (</a:t>
            </a:r>
            <a:r>
              <a:rPr lang="en-US" sz="2400" dirty="0">
                <a:hlinkClick r:id="rId3"/>
              </a:rPr>
              <a:t>OMB M-17-12</a:t>
            </a:r>
            <a:r>
              <a:rPr lang="en-US" sz="2400" dirty="0"/>
              <a:t>) if the subrecipient creates, collects, uses, processes, stores, maintains, disseminates, discloses, or disposes of "personally identifiable information (PII)" (</a:t>
            </a:r>
            <a:r>
              <a:rPr lang="en-US" sz="2400" dirty="0">
                <a:hlinkClick r:id="rId4"/>
              </a:rPr>
              <a:t>2 CFR 200.79</a:t>
            </a:r>
            <a:r>
              <a:rPr lang="en-US" sz="2400" dirty="0"/>
              <a:t>) within the scope of their VOCA-funded program or activity, or uses or operates a "Federal information system" (</a:t>
            </a:r>
            <a:r>
              <a:rPr lang="en-US" sz="2400" dirty="0">
                <a:hlinkClick r:id="rId5"/>
              </a:rPr>
              <a:t>OMB Circular A-130</a:t>
            </a:r>
            <a:r>
              <a:rPr lang="en-US" sz="2400" dirty="0"/>
              <a:t>). </a:t>
            </a:r>
          </a:p>
          <a:p>
            <a:endParaRPr lang="en-US" dirty="0"/>
          </a:p>
        </p:txBody>
      </p:sp>
      <p:sp>
        <p:nvSpPr>
          <p:cNvPr id="4" name="Slide Number Placeholder 3">
            <a:extLst>
              <a:ext uri="{FF2B5EF4-FFF2-40B4-BE49-F238E27FC236}">
                <a16:creationId xmlns:a16="http://schemas.microsoft.com/office/drawing/2014/main" id="{626C6F4E-226B-E934-DB3C-28C9E9845A7E}"/>
              </a:ext>
            </a:extLst>
          </p:cNvPr>
          <p:cNvSpPr>
            <a:spLocks noGrp="1"/>
          </p:cNvSpPr>
          <p:nvPr>
            <p:ph type="sldNum" sz="quarter" idx="12"/>
          </p:nvPr>
        </p:nvSpPr>
        <p:spPr>
          <a:xfrm>
            <a:off x="11311128" y="6272784"/>
            <a:ext cx="640080"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CB81B640-7934-4822-9EC8-1F75B3535AD4}" type="slidenum">
              <a:rPr kumimoji="0" lang="en-US" sz="1600" b="1" i="0" u="none" strike="noStrike" kern="1200" cap="none" spc="0" normalizeH="0" baseline="0" noProof="0">
                <a:ln>
                  <a:noFill/>
                </a:ln>
                <a:solidFill>
                  <a:schemeClr val="bg1"/>
                </a:solidFill>
                <a:effectLst/>
                <a:uLnTx/>
                <a:uFillTx/>
                <a:latin typeface="Cambria" panose="02040503050406030204"/>
                <a:ea typeface="+mn-ea"/>
                <a:cs typeface="+mn-cs"/>
              </a:rPr>
              <a:pPr marL="0" marR="0" lvl="0" indent="0" defTabSz="457200" rtl="0" eaLnBrk="1" fontAlgn="auto" latinLnBrk="0" hangingPunct="1">
                <a:lnSpc>
                  <a:spcPct val="90000"/>
                </a:lnSpc>
                <a:spcBef>
                  <a:spcPts val="0"/>
                </a:spcBef>
                <a:spcAft>
                  <a:spcPts val="600"/>
                </a:spcAft>
                <a:buClrTx/>
                <a:buSzTx/>
                <a:buFontTx/>
                <a:buNone/>
                <a:tabLst/>
                <a:defRPr/>
              </a:pPr>
              <a:t>15</a:t>
            </a:fld>
            <a:endParaRPr kumimoji="0" lang="en-US" sz="1600" b="1" i="0" u="none" strike="noStrike" kern="1200" cap="none" spc="0" normalizeH="0" baseline="0" noProof="0" dirty="0">
              <a:ln>
                <a:noFill/>
              </a:ln>
              <a:solidFill>
                <a:schemeClr val="bg1"/>
              </a:solidFill>
              <a:effectLst/>
              <a:uLnTx/>
              <a:uFillTx/>
              <a:latin typeface="Cambria" panose="02040503050406030204"/>
              <a:ea typeface="+mn-ea"/>
              <a:cs typeface="+mn-cs"/>
            </a:endParaRPr>
          </a:p>
        </p:txBody>
      </p:sp>
      <p:sp>
        <p:nvSpPr>
          <p:cNvPr id="5" name="Flowchart: Connector 4">
            <a:extLst>
              <a:ext uri="{FF2B5EF4-FFF2-40B4-BE49-F238E27FC236}">
                <a16:creationId xmlns:a16="http://schemas.microsoft.com/office/drawing/2014/main" id="{4EAF9716-6597-2089-9742-794489994127}"/>
              </a:ext>
            </a:extLst>
          </p:cNvPr>
          <p:cNvSpPr/>
          <p:nvPr/>
        </p:nvSpPr>
        <p:spPr>
          <a:xfrm>
            <a:off x="1147190" y="1384300"/>
            <a:ext cx="3513710" cy="34925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rPr>
              <a:t>Personally Identifiable Information (PII) Breach</a:t>
            </a:r>
            <a:endParaRPr lang="en-US" sz="3200" b="1" dirty="0"/>
          </a:p>
        </p:txBody>
      </p:sp>
    </p:spTree>
    <p:extLst>
      <p:ext uri="{BB962C8B-B14F-4D97-AF65-F5344CB8AC3E}">
        <p14:creationId xmlns:p14="http://schemas.microsoft.com/office/powerpoint/2010/main" val="1255518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B35A-AA97-9F8D-4642-8F2602BB04E3}"/>
              </a:ext>
            </a:extLst>
          </p:cNvPr>
          <p:cNvSpPr>
            <a:spLocks noGrp="1"/>
          </p:cNvSpPr>
          <p:nvPr>
            <p:ph type="title"/>
          </p:nvPr>
        </p:nvSpPr>
        <p:spPr>
          <a:xfrm>
            <a:off x="1490145" y="2376862"/>
            <a:ext cx="2640646" cy="2104273"/>
          </a:xfrm>
          <a:noFill/>
        </p:spPr>
        <p:txBody>
          <a:bodyPr>
            <a:normAutofit/>
          </a:bodyPr>
          <a:lstStyle/>
          <a:p>
            <a:r>
              <a:rPr lang="en-US" sz="3000" dirty="0">
                <a:solidFill>
                  <a:srgbClr val="FFFFFF"/>
                </a:solidFill>
              </a:rPr>
              <a:t>DAC Training Team Contact</a:t>
            </a:r>
          </a:p>
        </p:txBody>
      </p:sp>
      <p:sp>
        <p:nvSpPr>
          <p:cNvPr id="3" name="Content Placeholder 2">
            <a:extLst>
              <a:ext uri="{FF2B5EF4-FFF2-40B4-BE49-F238E27FC236}">
                <a16:creationId xmlns:a16="http://schemas.microsoft.com/office/drawing/2014/main" id="{028D3EF1-4854-E95C-5DA0-55DFB22EDBF2}"/>
              </a:ext>
            </a:extLst>
          </p:cNvPr>
          <p:cNvSpPr>
            <a:spLocks noGrp="1"/>
          </p:cNvSpPr>
          <p:nvPr>
            <p:ph idx="1"/>
          </p:nvPr>
        </p:nvSpPr>
        <p:spPr>
          <a:xfrm>
            <a:off x="5558028" y="437040"/>
            <a:ext cx="5753100" cy="6018306"/>
          </a:xfrm>
        </p:spPr>
        <p:txBody>
          <a:bodyPr anchor="ctr">
            <a:normAutofit/>
          </a:bodyPr>
          <a:lstStyle/>
          <a:p>
            <a:pPr>
              <a:lnSpc>
                <a:spcPct val="100000"/>
              </a:lnSpc>
            </a:pPr>
            <a:r>
              <a:rPr lang="en-US" sz="2400" dirty="0"/>
              <a:t>The subrecipient's breach procedures must include a requirement to report actual or imminent breach of PII to DAC no later than 12 hours of after an occurrence of an actual breach, or the detection of an imminent breach.  </a:t>
            </a:r>
            <a:r>
              <a:rPr lang="en-US" sz="2400" u="sng" dirty="0"/>
              <a:t>The written procedures to respond to an event of an actual or imminent breach should be uploaded in OKGrants.</a:t>
            </a:r>
            <a:endParaRPr lang="en-US" sz="800" u="sng" dirty="0"/>
          </a:p>
          <a:p>
            <a:pPr>
              <a:lnSpc>
                <a:spcPct val="100000"/>
              </a:lnSpc>
            </a:pPr>
            <a:r>
              <a:rPr lang="en-US" sz="2400" dirty="0"/>
              <a:t>The DAC has only 24 hours from the actual breach, or detection of an imminent breach, to report to our VOCA Program Manager in DC. Once DAC is notified, we will send you the proper form to complete.</a:t>
            </a:r>
          </a:p>
          <a:p>
            <a:endParaRPr lang="en-US" dirty="0"/>
          </a:p>
        </p:txBody>
      </p:sp>
      <p:sp>
        <p:nvSpPr>
          <p:cNvPr id="4" name="Slide Number Placeholder 3">
            <a:extLst>
              <a:ext uri="{FF2B5EF4-FFF2-40B4-BE49-F238E27FC236}">
                <a16:creationId xmlns:a16="http://schemas.microsoft.com/office/drawing/2014/main" id="{626C6F4E-226B-E934-DB3C-28C9E9845A7E}"/>
              </a:ext>
            </a:extLst>
          </p:cNvPr>
          <p:cNvSpPr>
            <a:spLocks noGrp="1"/>
          </p:cNvSpPr>
          <p:nvPr>
            <p:ph type="sldNum" sz="quarter" idx="12"/>
          </p:nvPr>
        </p:nvSpPr>
        <p:spPr>
          <a:xfrm>
            <a:off x="11311128" y="6272784"/>
            <a:ext cx="640080"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CB81B640-7934-4822-9EC8-1F75B3535AD4}" type="slidenum">
              <a:rPr kumimoji="0" lang="en-US" sz="1600" b="1" i="0" u="none" strike="noStrike" kern="1200" cap="none" spc="0" normalizeH="0" baseline="0" noProof="0">
                <a:ln>
                  <a:noFill/>
                </a:ln>
                <a:solidFill>
                  <a:schemeClr val="bg1"/>
                </a:solidFill>
                <a:effectLst/>
                <a:uLnTx/>
                <a:uFillTx/>
                <a:latin typeface="Cambria" panose="02040503050406030204"/>
                <a:ea typeface="+mn-ea"/>
                <a:cs typeface="+mn-cs"/>
              </a:rPr>
              <a:pPr marL="0" marR="0" lvl="0" indent="0" defTabSz="457200" rtl="0" eaLnBrk="1" fontAlgn="auto" latinLnBrk="0" hangingPunct="1">
                <a:lnSpc>
                  <a:spcPct val="90000"/>
                </a:lnSpc>
                <a:spcBef>
                  <a:spcPts val="0"/>
                </a:spcBef>
                <a:spcAft>
                  <a:spcPts val="600"/>
                </a:spcAft>
                <a:buClrTx/>
                <a:buSzTx/>
                <a:buFontTx/>
                <a:buNone/>
                <a:tabLst/>
                <a:defRPr/>
              </a:pPr>
              <a:t>16</a:t>
            </a:fld>
            <a:endParaRPr kumimoji="0" lang="en-US" sz="1600" b="1" i="0" u="none" strike="noStrike" kern="1200" cap="none" spc="0" normalizeH="0" baseline="0" noProof="0" dirty="0">
              <a:ln>
                <a:noFill/>
              </a:ln>
              <a:solidFill>
                <a:schemeClr val="bg1"/>
              </a:solidFill>
              <a:effectLst/>
              <a:uLnTx/>
              <a:uFillTx/>
              <a:latin typeface="Cambria" panose="02040503050406030204"/>
              <a:ea typeface="+mn-ea"/>
              <a:cs typeface="+mn-cs"/>
            </a:endParaRPr>
          </a:p>
        </p:txBody>
      </p:sp>
      <p:sp>
        <p:nvSpPr>
          <p:cNvPr id="5" name="Flowchart: Connector 4">
            <a:extLst>
              <a:ext uri="{FF2B5EF4-FFF2-40B4-BE49-F238E27FC236}">
                <a16:creationId xmlns:a16="http://schemas.microsoft.com/office/drawing/2014/main" id="{4EAF9716-6597-2089-9742-794489994127}"/>
              </a:ext>
            </a:extLst>
          </p:cNvPr>
          <p:cNvSpPr/>
          <p:nvPr/>
        </p:nvSpPr>
        <p:spPr>
          <a:xfrm>
            <a:off x="1146048" y="1435100"/>
            <a:ext cx="3565652" cy="3479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rPr>
              <a:t>Personally Identifiable Information (PII) Breach</a:t>
            </a:r>
          </a:p>
          <a:p>
            <a:pPr algn="ctr"/>
            <a:r>
              <a:rPr lang="en-US" sz="3200" b="1" dirty="0">
                <a:solidFill>
                  <a:srgbClr val="FFFFFF"/>
                </a:solidFill>
              </a:rPr>
              <a:t>Cont.</a:t>
            </a:r>
            <a:endParaRPr lang="en-US" sz="3200" b="1" dirty="0"/>
          </a:p>
        </p:txBody>
      </p:sp>
    </p:spTree>
    <p:extLst>
      <p:ext uri="{BB962C8B-B14F-4D97-AF65-F5344CB8AC3E}">
        <p14:creationId xmlns:p14="http://schemas.microsoft.com/office/powerpoint/2010/main" val="184512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89696C-1DE6-570B-EDF6-972454787029}"/>
              </a:ext>
            </a:extLst>
          </p:cNvPr>
          <p:cNvSpPr>
            <a:spLocks noGrp="1"/>
          </p:cNvSpPr>
          <p:nvPr>
            <p:ph type="title"/>
          </p:nvPr>
        </p:nvSpPr>
        <p:spPr>
          <a:xfrm>
            <a:off x="6960552" y="401980"/>
            <a:ext cx="4869179" cy="1033120"/>
          </a:xfrm>
        </p:spPr>
        <p:txBody>
          <a:bodyPr>
            <a:normAutofit fontScale="90000"/>
          </a:bodyPr>
          <a:lstStyle/>
          <a:p>
            <a:r>
              <a:rPr lang="en-US" sz="4800" b="1" dirty="0">
                <a:solidFill>
                  <a:srgbClr val="000000"/>
                </a:solidFill>
              </a:rPr>
              <a:t>Destruction of Records</a:t>
            </a:r>
          </a:p>
        </p:txBody>
      </p:sp>
      <p:pic>
        <p:nvPicPr>
          <p:cNvPr id="6" name="Picture 5">
            <a:extLst>
              <a:ext uri="{FF2B5EF4-FFF2-40B4-BE49-F238E27FC236}">
                <a16:creationId xmlns:a16="http://schemas.microsoft.com/office/drawing/2014/main" id="{5B29B362-3452-1BB3-04AB-2F180583A54D}"/>
              </a:ext>
            </a:extLst>
          </p:cNvPr>
          <p:cNvPicPr>
            <a:picLocks noChangeAspect="1"/>
          </p:cNvPicPr>
          <p:nvPr/>
        </p:nvPicPr>
        <p:blipFill rotWithShape="1">
          <a:blip r:embed="rId3"/>
          <a:srcRect t="1976"/>
          <a:stretch/>
        </p:blipFill>
        <p:spPr>
          <a:xfrm>
            <a:off x="-9866" y="401980"/>
            <a:ext cx="6115732" cy="6456020"/>
          </a:xfrm>
          <a:prstGeom prst="rect">
            <a:avLst/>
          </a:prstGeom>
          <a:solidFill>
            <a:srgbClr val="000000">
              <a:shade val="95000"/>
            </a:srgbClr>
          </a:solidFill>
          <a:ln w="444500" cap="sq">
            <a:solidFill>
              <a:srgbClr val="000000"/>
            </a:solidFill>
            <a:miter lim="800000"/>
          </a:ln>
          <a:effectLst/>
        </p:spPr>
      </p:pic>
      <p:sp>
        <p:nvSpPr>
          <p:cNvPr id="13" name="Freeform: Shape 1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4D211A80-5D43-A825-F906-84F3DA3C6CDF}"/>
              </a:ext>
            </a:extLst>
          </p:cNvPr>
          <p:cNvSpPr>
            <a:spLocks noGrp="1"/>
          </p:cNvSpPr>
          <p:nvPr>
            <p:ph idx="1"/>
          </p:nvPr>
        </p:nvSpPr>
        <p:spPr>
          <a:xfrm>
            <a:off x="6653464" y="1587670"/>
            <a:ext cx="5483353" cy="4595052"/>
          </a:xfrm>
        </p:spPr>
        <p:txBody>
          <a:bodyPr anchor="t">
            <a:normAutofit/>
          </a:bodyPr>
          <a:lstStyle/>
          <a:p>
            <a:pPr marL="0" indent="0">
              <a:buNone/>
            </a:pPr>
            <a:r>
              <a:rPr lang="en-US" sz="2400" dirty="0">
                <a:solidFill>
                  <a:srgbClr val="000000"/>
                </a:solidFill>
              </a:rPr>
              <a:t>Record retention and access:  Records pertinent to the subaward that the subrecipient at any tier must retain is 6 ½ years from the date of submission of the subrecipient’s final quarterly report.  During such time, the subrecipient must provide access, including performance measurement information, in addition to the financial records, supporting documents, statistical records, and other pertinent records indicated at </a:t>
            </a:r>
            <a:r>
              <a:rPr lang="en-US" sz="2400" u="sng" dirty="0">
                <a:solidFill>
                  <a:srgbClr val="000000"/>
                </a:solidFill>
                <a:hlinkClick r:id="rId6"/>
              </a:rPr>
              <a:t>2 C.F.R. 200.333</a:t>
            </a:r>
            <a:endParaRPr lang="en-US" altLang="en-US" sz="2400" dirty="0">
              <a:solidFill>
                <a:srgbClr val="000000"/>
              </a:solidFill>
            </a:endParaRPr>
          </a:p>
          <a:p>
            <a:endParaRPr lang="en-US" sz="1800" dirty="0">
              <a:solidFill>
                <a:srgbClr val="000000"/>
              </a:solidFill>
            </a:endParaRPr>
          </a:p>
        </p:txBody>
      </p:sp>
      <p:grpSp>
        <p:nvGrpSpPr>
          <p:cNvPr id="15" name="Group 1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Slide Number Placeholder 3">
            <a:extLst>
              <a:ext uri="{FF2B5EF4-FFF2-40B4-BE49-F238E27FC236}">
                <a16:creationId xmlns:a16="http://schemas.microsoft.com/office/drawing/2014/main" id="{3CB32605-FC43-6708-8EA5-0D280302FEBF}"/>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17</a:t>
            </a:fld>
            <a:endParaRPr lang="en-US" dirty="0"/>
          </a:p>
        </p:txBody>
      </p:sp>
    </p:spTree>
    <p:extLst>
      <p:ext uri="{BB962C8B-B14F-4D97-AF65-F5344CB8AC3E}">
        <p14:creationId xmlns:p14="http://schemas.microsoft.com/office/powerpoint/2010/main" val="3406080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33459F-94F4-F213-91D9-829C3BA255FD}"/>
              </a:ext>
            </a:extLst>
          </p:cNvPr>
          <p:cNvSpPr>
            <a:spLocks noGrp="1"/>
          </p:cNvSpPr>
          <p:nvPr>
            <p:ph type="title"/>
          </p:nvPr>
        </p:nvSpPr>
        <p:spPr>
          <a:xfrm>
            <a:off x="1069848" y="484632"/>
            <a:ext cx="10058400" cy="1609344"/>
          </a:xfrm>
        </p:spPr>
        <p:txBody>
          <a:bodyPr>
            <a:normAutofit/>
          </a:bodyPr>
          <a:lstStyle/>
          <a:p>
            <a:r>
              <a:rPr lang="en-US" b="1" dirty="0"/>
              <a:t>Confidentiality</a:t>
            </a:r>
          </a:p>
        </p:txBody>
      </p:sp>
      <p:sp>
        <p:nvSpPr>
          <p:cNvPr id="3" name="Content Placeholder 2">
            <a:extLst>
              <a:ext uri="{FF2B5EF4-FFF2-40B4-BE49-F238E27FC236}">
                <a16:creationId xmlns:a16="http://schemas.microsoft.com/office/drawing/2014/main" id="{B573F7FD-A4B5-B432-3794-DD7B8D3AFEE7}"/>
              </a:ext>
            </a:extLst>
          </p:cNvPr>
          <p:cNvSpPr>
            <a:spLocks noGrp="1"/>
          </p:cNvSpPr>
          <p:nvPr>
            <p:ph idx="1"/>
          </p:nvPr>
        </p:nvSpPr>
        <p:spPr>
          <a:xfrm>
            <a:off x="787399" y="2320412"/>
            <a:ext cx="10585131" cy="4139405"/>
          </a:xfrm>
        </p:spPr>
        <p:txBody>
          <a:bodyPr>
            <a:normAutofit fontScale="70000" lnSpcReduction="20000"/>
          </a:bodyPr>
          <a:lstStyle/>
          <a:p>
            <a:pPr marL="0" indent="0">
              <a:spcBef>
                <a:spcPts val="600"/>
              </a:spcBef>
              <a:buNone/>
            </a:pPr>
            <a:r>
              <a:rPr lang="en-US" sz="2800" dirty="0"/>
              <a:t>VOCA Victim Assistance Program Final Rule 94.115 Non-Disclosure of Confidential or Private Information:</a:t>
            </a:r>
          </a:p>
          <a:p>
            <a:pPr marL="0" indent="0">
              <a:spcBef>
                <a:spcPts val="600"/>
              </a:spcBef>
              <a:buNone/>
            </a:pPr>
            <a:endParaRPr lang="en-US" sz="1100" dirty="0"/>
          </a:p>
          <a:p>
            <a:pPr>
              <a:spcBef>
                <a:spcPts val="600"/>
              </a:spcBef>
            </a:pPr>
            <a:r>
              <a:rPr lang="en-US" sz="2800" dirty="0"/>
              <a:t>The VOCA Rule establishes confidentiality and privacy requirements to protect persons receiving services.</a:t>
            </a:r>
          </a:p>
          <a:p>
            <a:pPr marL="0" indent="0">
              <a:spcBef>
                <a:spcPts val="600"/>
              </a:spcBef>
              <a:buNone/>
            </a:pPr>
            <a:endParaRPr lang="en-US" sz="2800" dirty="0"/>
          </a:p>
          <a:p>
            <a:pPr>
              <a:spcBef>
                <a:spcPts val="600"/>
              </a:spcBef>
            </a:pPr>
            <a:r>
              <a:rPr lang="en-US" sz="2800" dirty="0"/>
              <a:t>State Administering Agencies and sub-recipients must reasonably protect the confidentiality and privacy of persons receiving services under this program and prohibit the release of personally identifying information or client information except in certain circumstances.</a:t>
            </a:r>
          </a:p>
          <a:p>
            <a:pPr marL="0" indent="0">
              <a:spcBef>
                <a:spcPts val="600"/>
              </a:spcBef>
              <a:buNone/>
            </a:pPr>
            <a:endParaRPr lang="en-US" sz="2800" dirty="0"/>
          </a:p>
          <a:p>
            <a:pPr>
              <a:spcBef>
                <a:spcPts val="600"/>
              </a:spcBef>
            </a:pPr>
            <a:r>
              <a:rPr lang="en-US" sz="2800" dirty="0"/>
              <a:t>The rule allows for information sharing of certain non-identifying data and court-generated information, law-enforcement generated information, and law enforcement- and prosecution- generated information in certain circumstances.</a:t>
            </a:r>
          </a:p>
          <a:p>
            <a:pPr marL="0" indent="0">
              <a:spcBef>
                <a:spcPts val="600"/>
              </a:spcBef>
              <a:buNone/>
            </a:pPr>
            <a:endParaRPr lang="en-US" sz="2800" dirty="0"/>
          </a:p>
          <a:p>
            <a:pPr>
              <a:spcBef>
                <a:spcPts val="600"/>
              </a:spcBef>
            </a:pPr>
            <a:r>
              <a:rPr lang="en-US" sz="2800" dirty="0"/>
              <a:t>Nothing in the rule prohibits compliance with legally mandated reporting of abuse or neglect.</a:t>
            </a:r>
          </a:p>
          <a:p>
            <a:endParaRPr lang="en-US" sz="1400"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36392D5-68AB-C68C-4822-94993D1A837E}"/>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18</a:t>
            </a:fld>
            <a:endParaRPr lang="en-US" dirty="0"/>
          </a:p>
        </p:txBody>
      </p:sp>
    </p:spTree>
    <p:extLst>
      <p:ext uri="{BB962C8B-B14F-4D97-AF65-F5344CB8AC3E}">
        <p14:creationId xmlns:p14="http://schemas.microsoft.com/office/powerpoint/2010/main" val="3521976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98042EF-F451-4333-4B89-CF9ED252D9A7}"/>
              </a:ext>
            </a:extLst>
          </p:cNvPr>
          <p:cNvSpPr>
            <a:spLocks noGrp="1"/>
          </p:cNvSpPr>
          <p:nvPr>
            <p:ph type="title"/>
          </p:nvPr>
        </p:nvSpPr>
        <p:spPr>
          <a:xfrm>
            <a:off x="640291" y="216143"/>
            <a:ext cx="5188624" cy="1235473"/>
          </a:xfrm>
        </p:spPr>
        <p:txBody>
          <a:bodyPr>
            <a:normAutofit fontScale="90000"/>
          </a:bodyPr>
          <a:lstStyle/>
          <a:p>
            <a:r>
              <a:rPr lang="en-US" sz="4800" b="1" dirty="0"/>
              <a:t>Allowable Services</a:t>
            </a:r>
          </a:p>
        </p:txBody>
      </p:sp>
      <p:sp>
        <p:nvSpPr>
          <p:cNvPr id="3" name="Content Placeholder 2">
            <a:extLst>
              <a:ext uri="{FF2B5EF4-FFF2-40B4-BE49-F238E27FC236}">
                <a16:creationId xmlns:a16="http://schemas.microsoft.com/office/drawing/2014/main" id="{B00DAFB2-990B-B86A-598F-42775E1C528B}"/>
              </a:ext>
            </a:extLst>
          </p:cNvPr>
          <p:cNvSpPr>
            <a:spLocks noGrp="1"/>
          </p:cNvSpPr>
          <p:nvPr>
            <p:ph idx="1"/>
          </p:nvPr>
        </p:nvSpPr>
        <p:spPr>
          <a:xfrm>
            <a:off x="342900" y="1600200"/>
            <a:ext cx="6229901" cy="4483100"/>
          </a:xfrm>
        </p:spPr>
        <p:txBody>
          <a:bodyPr>
            <a:normAutofit/>
          </a:bodyPr>
          <a:lstStyle/>
          <a:p>
            <a:pPr marL="0" indent="0">
              <a:buNone/>
            </a:pPr>
            <a:r>
              <a:rPr lang="en-US" sz="2400" dirty="0"/>
              <a:t>REMEMBER!</a:t>
            </a:r>
          </a:p>
          <a:p>
            <a:pPr marL="0" indent="0">
              <a:buNone/>
            </a:pPr>
            <a:r>
              <a:rPr lang="en-US" sz="2400" dirty="0"/>
              <a:t>Before any service can be performed, that service must first be written in the VOCA Application and approved by the VOCA Board. </a:t>
            </a:r>
          </a:p>
          <a:p>
            <a:pPr marL="0" indent="0">
              <a:buNone/>
            </a:pPr>
            <a:r>
              <a:rPr lang="en-US" sz="2400" dirty="0">
                <a:highlight>
                  <a:srgbClr val="FFFF00"/>
                </a:highlight>
              </a:rPr>
              <a:t>Even though a service or cost is allowable, it does not mean it was awarded by the VOCA Board. Review your grant Award Notice. When in doubt, call DAC for guidance. </a:t>
            </a:r>
          </a:p>
          <a:p>
            <a:pPr marL="0" indent="0">
              <a:buNone/>
            </a:pPr>
            <a:r>
              <a:rPr lang="en-US" sz="2400" dirty="0"/>
              <a:t>You can find guidance on Allowable/Fundable Services in the </a:t>
            </a:r>
            <a:r>
              <a:rPr lang="en-US" sz="2400" dirty="0">
                <a:hlinkClick r:id="rId3"/>
              </a:rPr>
              <a:t>VOCA Final Rule</a:t>
            </a:r>
            <a:r>
              <a:rPr lang="en-US" sz="2400" dirty="0"/>
              <a:t>.</a:t>
            </a:r>
          </a:p>
          <a:p>
            <a:endParaRPr lang="en-US" sz="1700" dirty="0"/>
          </a:p>
        </p:txBody>
      </p:sp>
      <p:sp>
        <p:nvSpPr>
          <p:cNvPr id="1033" name="Rectangle 1032">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32123"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What are allowable expenses? - Small business guide">
            <a:extLst>
              <a:ext uri="{FF2B5EF4-FFF2-40B4-BE49-F238E27FC236}">
                <a16:creationId xmlns:a16="http://schemas.microsoft.com/office/drawing/2014/main" id="{CE662E39-5583-5B5A-DE55-86BA778EFB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56" r="19638" b="-1"/>
          <a:stretch/>
        </p:blipFill>
        <p:spPr bwMode="auto">
          <a:xfrm>
            <a:off x="7629144" y="1682496"/>
            <a:ext cx="3502152" cy="3502152"/>
          </a:xfrm>
          <a:custGeom>
            <a:avLst/>
            <a:gdLst/>
            <a:ahLst/>
            <a:cxnLst/>
            <a:rect l="l" t="t" r="r" b="b"/>
            <a:pathLst>
              <a:path w="3502152" h="3502152">
                <a:moveTo>
                  <a:pt x="1751076" y="196996"/>
                </a:moveTo>
                <a:cubicBezTo>
                  <a:pt x="2609371" y="196996"/>
                  <a:pt x="3305156" y="892781"/>
                  <a:pt x="3305156" y="1751076"/>
                </a:cubicBezTo>
                <a:cubicBezTo>
                  <a:pt x="3305156" y="2609371"/>
                  <a:pt x="2609371" y="3305156"/>
                  <a:pt x="1751076" y="3305156"/>
                </a:cubicBezTo>
                <a:cubicBezTo>
                  <a:pt x="892781" y="3305156"/>
                  <a:pt x="196996" y="2609371"/>
                  <a:pt x="196996" y="1751076"/>
                </a:cubicBezTo>
                <a:cubicBezTo>
                  <a:pt x="196996" y="892781"/>
                  <a:pt x="892781" y="196996"/>
                  <a:pt x="1751076" y="196996"/>
                </a:cubicBezTo>
                <a:close/>
                <a:moveTo>
                  <a:pt x="1751076" y="153219"/>
                </a:moveTo>
                <a:cubicBezTo>
                  <a:pt x="868604" y="153219"/>
                  <a:pt x="153219" y="868604"/>
                  <a:pt x="153219" y="1751076"/>
                </a:cubicBezTo>
                <a:cubicBezTo>
                  <a:pt x="153219" y="2633548"/>
                  <a:pt x="868604" y="3348933"/>
                  <a:pt x="1751076" y="3348933"/>
                </a:cubicBezTo>
                <a:cubicBezTo>
                  <a:pt x="2633548" y="3348933"/>
                  <a:pt x="3348933" y="2633548"/>
                  <a:pt x="3348933" y="1751076"/>
                </a:cubicBezTo>
                <a:cubicBezTo>
                  <a:pt x="3348933" y="868604"/>
                  <a:pt x="2633548" y="153219"/>
                  <a:pt x="1751076" y="153219"/>
                </a:cubicBezTo>
                <a:close/>
                <a:moveTo>
                  <a:pt x="1751076" y="0"/>
                </a:moveTo>
                <a:cubicBezTo>
                  <a:pt x="2718169" y="0"/>
                  <a:pt x="3502152" y="783984"/>
                  <a:pt x="3502152" y="1751076"/>
                </a:cubicBezTo>
                <a:cubicBezTo>
                  <a:pt x="3502152" y="2718169"/>
                  <a:pt x="2718169" y="3502152"/>
                  <a:pt x="1751076" y="3502152"/>
                </a:cubicBezTo>
                <a:cubicBezTo>
                  <a:pt x="783983" y="3502152"/>
                  <a:pt x="0" y="2718169"/>
                  <a:pt x="0" y="1751076"/>
                </a:cubicBezTo>
                <a:cubicBezTo>
                  <a:pt x="0" y="783984"/>
                  <a:pt x="783983" y="0"/>
                  <a:pt x="1751076"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89F78725-8B4F-43D3-B767-EB7DB0C02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457" y="1682496"/>
            <a:ext cx="3502152" cy="350215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nvGrpSpPr>
          <p:cNvPr id="1037" name="Group 1036">
            <a:extLst>
              <a:ext uri="{FF2B5EF4-FFF2-40B4-BE49-F238E27FC236}">
                <a16:creationId xmlns:a16="http://schemas.microsoft.com/office/drawing/2014/main" id="{C9B0630D-5E49-4BF7-8CF1-7DECD4B08B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8" name="Oval 1037">
              <a:extLst>
                <a:ext uri="{FF2B5EF4-FFF2-40B4-BE49-F238E27FC236}">
                  <a16:creationId xmlns:a16="http://schemas.microsoft.com/office/drawing/2014/main" id="{A7E3DF29-A3BC-402A-A498-16B2DF181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47" name="Oval 1038">
              <a:extLst>
                <a:ext uri="{FF2B5EF4-FFF2-40B4-BE49-F238E27FC236}">
                  <a16:creationId xmlns:a16="http://schemas.microsoft.com/office/drawing/2014/main" id="{1B14D33E-BADF-4271-ACE1-06D8199FF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Slide Number Placeholder 3">
            <a:extLst>
              <a:ext uri="{FF2B5EF4-FFF2-40B4-BE49-F238E27FC236}">
                <a16:creationId xmlns:a16="http://schemas.microsoft.com/office/drawing/2014/main" id="{6D25F4D2-4CE2-CD92-1070-1F79557162DE}"/>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19</a:t>
            </a:fld>
            <a:endParaRPr lang="en-US" dirty="0"/>
          </a:p>
        </p:txBody>
      </p:sp>
    </p:spTree>
    <p:extLst>
      <p:ext uri="{BB962C8B-B14F-4D97-AF65-F5344CB8AC3E}">
        <p14:creationId xmlns:p14="http://schemas.microsoft.com/office/powerpoint/2010/main" val="3003994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27145-B1A5-CF67-B11E-F34B5F344B74}"/>
              </a:ext>
            </a:extLst>
          </p:cNvPr>
          <p:cNvSpPr>
            <a:spLocks noGrp="1"/>
          </p:cNvSpPr>
          <p:nvPr>
            <p:ph type="title"/>
          </p:nvPr>
        </p:nvSpPr>
        <p:spPr>
          <a:xfrm>
            <a:off x="594360" y="1209086"/>
            <a:ext cx="3876848" cy="4064925"/>
          </a:xfrm>
        </p:spPr>
        <p:txBody>
          <a:bodyPr anchor="ctr">
            <a:normAutofit/>
          </a:bodyPr>
          <a:lstStyle/>
          <a:p>
            <a:r>
              <a:rPr lang="en-US" sz="5000" dirty="0"/>
              <a:t>Webinar Instructions</a:t>
            </a:r>
          </a:p>
        </p:txBody>
      </p:sp>
      <p:grpSp>
        <p:nvGrpSpPr>
          <p:cNvPr id="45" name="Group 44">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46"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7" name="Rectangle 6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7" name="Content Placeholder 2">
            <a:extLst>
              <a:ext uri="{FF2B5EF4-FFF2-40B4-BE49-F238E27FC236}">
                <a16:creationId xmlns:a16="http://schemas.microsoft.com/office/drawing/2014/main" id="{D298E5BB-04BD-1E8A-5CC6-003D9AC20EF2}"/>
              </a:ext>
            </a:extLst>
          </p:cNvPr>
          <p:cNvGraphicFramePr>
            <a:graphicFrameLocks noGrp="1"/>
          </p:cNvGraphicFramePr>
          <p:nvPr>
            <p:ph idx="1"/>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279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BE84-1744-9EE6-0F52-75409C824A72}"/>
              </a:ext>
            </a:extLst>
          </p:cNvPr>
          <p:cNvSpPr>
            <a:spLocks noGrp="1"/>
          </p:cNvSpPr>
          <p:nvPr>
            <p:ph type="title"/>
          </p:nvPr>
        </p:nvSpPr>
        <p:spPr>
          <a:xfrm>
            <a:off x="1069848" y="484632"/>
            <a:ext cx="10058400" cy="1609344"/>
          </a:xfrm>
        </p:spPr>
        <p:txBody>
          <a:bodyPr>
            <a:normAutofit/>
          </a:bodyPr>
          <a:lstStyle/>
          <a:p>
            <a:r>
              <a:rPr lang="en-US" b="1" dirty="0"/>
              <a:t>Unallowable Costs</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D126AE7-4A3B-F62A-357B-9670376100A1}"/>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20</a:t>
            </a:fld>
            <a:endParaRPr lang="en-US" dirty="0"/>
          </a:p>
        </p:txBody>
      </p:sp>
      <p:graphicFrame>
        <p:nvGraphicFramePr>
          <p:cNvPr id="6" name="Content Placeholder 2">
            <a:extLst>
              <a:ext uri="{FF2B5EF4-FFF2-40B4-BE49-F238E27FC236}">
                <a16:creationId xmlns:a16="http://schemas.microsoft.com/office/drawing/2014/main" id="{22A8CE32-6A41-A87A-BFB8-035AA73F7DCB}"/>
              </a:ext>
            </a:extLst>
          </p:cNvPr>
          <p:cNvGraphicFramePr>
            <a:graphicFrameLocks noGrp="1"/>
          </p:cNvGraphicFramePr>
          <p:nvPr>
            <p:ph idx="1"/>
            <p:extLst>
              <p:ext uri="{D42A27DB-BD31-4B8C-83A1-F6EECF244321}">
                <p14:modId xmlns:p14="http://schemas.microsoft.com/office/powerpoint/2010/main" val="3490533396"/>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2145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9D34-8392-0D1B-CFA7-6D406C3C979D}"/>
              </a:ext>
            </a:extLst>
          </p:cNvPr>
          <p:cNvSpPr>
            <a:spLocks noGrp="1"/>
          </p:cNvSpPr>
          <p:nvPr>
            <p:ph type="title"/>
          </p:nvPr>
        </p:nvSpPr>
        <p:spPr>
          <a:xfrm>
            <a:off x="1069848" y="484632"/>
            <a:ext cx="10058400" cy="1403697"/>
          </a:xfrm>
        </p:spPr>
        <p:txBody>
          <a:bodyPr/>
          <a:lstStyle/>
          <a:p>
            <a:pPr algn="ctr"/>
            <a:r>
              <a:rPr lang="en-US" b="1" dirty="0"/>
              <a:t>Direct vs. Indirect Costs</a:t>
            </a:r>
          </a:p>
        </p:txBody>
      </p:sp>
      <p:sp>
        <p:nvSpPr>
          <p:cNvPr id="3" name="Content Placeholder 2">
            <a:extLst>
              <a:ext uri="{FF2B5EF4-FFF2-40B4-BE49-F238E27FC236}">
                <a16:creationId xmlns:a16="http://schemas.microsoft.com/office/drawing/2014/main" id="{76EA0803-2C41-C732-C215-475CD2E96E0B}"/>
              </a:ext>
            </a:extLst>
          </p:cNvPr>
          <p:cNvSpPr>
            <a:spLocks noGrp="1"/>
          </p:cNvSpPr>
          <p:nvPr>
            <p:ph idx="1"/>
          </p:nvPr>
        </p:nvSpPr>
        <p:spPr>
          <a:xfrm>
            <a:off x="1069848" y="1888329"/>
            <a:ext cx="10058400" cy="4516949"/>
          </a:xfrm>
        </p:spPr>
        <p:txBody>
          <a:bodyPr/>
          <a:lstStyle/>
          <a:p>
            <a:pPr marL="0" indent="0">
              <a:buNone/>
            </a:pPr>
            <a:r>
              <a:rPr lang="en-US" sz="2400" dirty="0"/>
              <a:t>Direct costs are those for activities or services that benefit specific projects (e.g., salaries for project staff and materials required for a particular project). These activities are easily traced to projects and their costs are usually charged to projects on an item-by-item basis</a:t>
            </a:r>
            <a:r>
              <a:rPr lang="en-US" dirty="0"/>
              <a:t>.</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57A73CB-0ACE-143D-2D8A-FCA58A2E76B8}"/>
              </a:ext>
            </a:extLst>
          </p:cNvPr>
          <p:cNvSpPr>
            <a:spLocks noGrp="1"/>
          </p:cNvSpPr>
          <p:nvPr>
            <p:ph type="sldNum" sz="quarter" idx="12"/>
          </p:nvPr>
        </p:nvSpPr>
        <p:spPr/>
        <p:txBody>
          <a:bodyPr/>
          <a:lstStyle/>
          <a:p>
            <a:fld id="{CB81B640-7934-4822-9EC8-1F75B3535AD4}" type="slidenum">
              <a:rPr lang="en-US" smtClean="0"/>
              <a:t>21</a:t>
            </a:fld>
            <a:endParaRPr lang="en-US" dirty="0"/>
          </a:p>
        </p:txBody>
      </p:sp>
      <p:pic>
        <p:nvPicPr>
          <p:cNvPr id="6" name="Picture 5">
            <a:extLst>
              <a:ext uri="{FF2B5EF4-FFF2-40B4-BE49-F238E27FC236}">
                <a16:creationId xmlns:a16="http://schemas.microsoft.com/office/drawing/2014/main" id="{3F39F71A-4079-74D8-C1DF-2581128C42D6}"/>
              </a:ext>
            </a:extLst>
          </p:cNvPr>
          <p:cNvPicPr>
            <a:picLocks noChangeAspect="1"/>
          </p:cNvPicPr>
          <p:nvPr/>
        </p:nvPicPr>
        <p:blipFill>
          <a:blip r:embed="rId3"/>
          <a:stretch>
            <a:fillRect/>
          </a:stretch>
        </p:blipFill>
        <p:spPr>
          <a:xfrm>
            <a:off x="4227414" y="3429000"/>
            <a:ext cx="3737172" cy="2743438"/>
          </a:xfrm>
          <a:prstGeom prst="rect">
            <a:avLst/>
          </a:prstGeom>
        </p:spPr>
      </p:pic>
    </p:spTree>
    <p:extLst>
      <p:ext uri="{BB962C8B-B14F-4D97-AF65-F5344CB8AC3E}">
        <p14:creationId xmlns:p14="http://schemas.microsoft.com/office/powerpoint/2010/main" val="389815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45FDF43-DB28-EAED-616F-3375D80A3247}"/>
              </a:ext>
            </a:extLst>
          </p:cNvPr>
          <p:cNvSpPr>
            <a:spLocks noGrp="1"/>
          </p:cNvSpPr>
          <p:nvPr>
            <p:ph idx="1"/>
          </p:nvPr>
        </p:nvSpPr>
        <p:spPr>
          <a:xfrm>
            <a:off x="838200" y="685800"/>
            <a:ext cx="5704268" cy="5020056"/>
          </a:xfrm>
        </p:spPr>
        <p:txBody>
          <a:bodyPr anchor="ctr">
            <a:normAutofit/>
          </a:bodyPr>
          <a:lstStyle/>
          <a:p>
            <a:pPr marL="0" indent="0">
              <a:buNone/>
            </a:pPr>
            <a:r>
              <a:rPr lang="en-US" sz="2400" dirty="0"/>
              <a:t>Indirect costs are generally the expenses associated with doing business that are not readily identified with a particular grant, contract, or project, but are necessary for the general operation of the organization. Indirect costs are for activities or services that benefit more than one project. Their precise benefits to a specific project are often difficult or impossible to trace. For example, it may be difficult to determine precisely how the activities of the director of an organization benefit a specific project.</a:t>
            </a:r>
          </a:p>
          <a:p>
            <a:endParaRPr lang="en-US" dirty="0"/>
          </a:p>
        </p:txBody>
      </p:sp>
      <p:sp>
        <p:nvSpPr>
          <p:cNvPr id="4" name="Slide Number Placeholder 3">
            <a:extLst>
              <a:ext uri="{FF2B5EF4-FFF2-40B4-BE49-F238E27FC236}">
                <a16:creationId xmlns:a16="http://schemas.microsoft.com/office/drawing/2014/main" id="{55046B1B-0E6C-1A56-91FC-E267791949EC}"/>
              </a:ext>
            </a:extLst>
          </p:cNvPr>
          <p:cNvSpPr>
            <a:spLocks noGrp="1"/>
          </p:cNvSpPr>
          <p:nvPr>
            <p:ph type="sldNum" sz="quarter" idx="12"/>
          </p:nvPr>
        </p:nvSpPr>
        <p:spPr/>
        <p:txBody>
          <a:bodyPr/>
          <a:lstStyle/>
          <a:p>
            <a:fld id="{CB81B640-7934-4822-9EC8-1F75B3535AD4}" type="slidenum">
              <a:rPr lang="en-US" smtClean="0"/>
              <a:t>22</a:t>
            </a:fld>
            <a:endParaRPr lang="en-US" dirty="0"/>
          </a:p>
        </p:txBody>
      </p:sp>
      <p:sp>
        <p:nvSpPr>
          <p:cNvPr id="9" name="Text Placeholder 8">
            <a:extLst>
              <a:ext uri="{FF2B5EF4-FFF2-40B4-BE49-F238E27FC236}">
                <a16:creationId xmlns:a16="http://schemas.microsoft.com/office/drawing/2014/main" id="{D668CD24-42F1-4B87-FEB7-E34842131A98}"/>
              </a:ext>
            </a:extLst>
          </p:cNvPr>
          <p:cNvSpPr txBox="1">
            <a:spLocks noGrp="1"/>
          </p:cNvSpPr>
          <p:nvPr>
            <p:ph type="body" sz="half" idx="2"/>
          </p:nvPr>
        </p:nvSpPr>
        <p:spPr>
          <a:xfrm>
            <a:off x="8588912" y="1603084"/>
            <a:ext cx="3200400" cy="3185487"/>
          </a:xfrm>
          <a:prstGeom prst="rect">
            <a:avLst/>
          </a:prstGeom>
          <a:noFill/>
        </p:spPr>
        <p:txBody>
          <a:bodyPr wrap="square" rtlCol="0">
            <a:spAutoFit/>
          </a:bodyPr>
          <a:lstStyle/>
          <a:p>
            <a:pPr algn="ctr"/>
            <a:r>
              <a:rPr lang="en-US" sz="4400" b="1" dirty="0">
                <a:solidFill>
                  <a:schemeClr val="tx1"/>
                </a:solidFill>
              </a:rPr>
              <a:t>DIRECT</a:t>
            </a:r>
          </a:p>
          <a:p>
            <a:pPr algn="ctr"/>
            <a:r>
              <a:rPr lang="en-US" sz="4400" b="1" dirty="0">
                <a:solidFill>
                  <a:schemeClr val="tx1"/>
                </a:solidFill>
              </a:rPr>
              <a:t>VS. </a:t>
            </a:r>
          </a:p>
          <a:p>
            <a:pPr algn="ctr"/>
            <a:r>
              <a:rPr lang="en-US" sz="4400" b="1" dirty="0">
                <a:solidFill>
                  <a:schemeClr val="tx1"/>
                </a:solidFill>
              </a:rPr>
              <a:t>INDIRECT </a:t>
            </a:r>
          </a:p>
          <a:p>
            <a:pPr algn="ctr"/>
            <a:r>
              <a:rPr lang="en-US" sz="4400" b="1" dirty="0">
                <a:solidFill>
                  <a:schemeClr val="tx1"/>
                </a:solidFill>
              </a:rPr>
              <a:t>COSTS</a:t>
            </a:r>
          </a:p>
        </p:txBody>
      </p:sp>
    </p:spTree>
    <p:extLst>
      <p:ext uri="{BB962C8B-B14F-4D97-AF65-F5344CB8AC3E}">
        <p14:creationId xmlns:p14="http://schemas.microsoft.com/office/powerpoint/2010/main" val="3475933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ED34-E01D-1F92-C06E-2CCC2B72291D}"/>
              </a:ext>
            </a:extLst>
          </p:cNvPr>
          <p:cNvSpPr>
            <a:spLocks noGrp="1"/>
          </p:cNvSpPr>
          <p:nvPr>
            <p:ph type="title"/>
          </p:nvPr>
        </p:nvSpPr>
        <p:spPr>
          <a:xfrm>
            <a:off x="8601156" y="1608506"/>
            <a:ext cx="3200400" cy="3174643"/>
          </a:xfrm>
        </p:spPr>
        <p:txBody>
          <a:bodyPr>
            <a:noAutofit/>
          </a:bodyPr>
          <a:lstStyle/>
          <a:p>
            <a:pPr algn="ctr"/>
            <a:r>
              <a:rPr lang="en-US" sz="4400" dirty="0"/>
              <a:t>Direct </a:t>
            </a:r>
            <a:br>
              <a:rPr lang="en-US" sz="4400" dirty="0"/>
            </a:br>
            <a:r>
              <a:rPr lang="en-US" sz="4400" dirty="0"/>
              <a:t>vs. Indirect Costs</a:t>
            </a:r>
            <a:br>
              <a:rPr lang="en-US" sz="4400" dirty="0"/>
            </a:br>
            <a:r>
              <a:rPr lang="en-US" sz="4400" dirty="0"/>
              <a:t>cont.</a:t>
            </a:r>
          </a:p>
        </p:txBody>
      </p:sp>
      <p:sp>
        <p:nvSpPr>
          <p:cNvPr id="3" name="Content Placeholder 2">
            <a:extLst>
              <a:ext uri="{FF2B5EF4-FFF2-40B4-BE49-F238E27FC236}">
                <a16:creationId xmlns:a16="http://schemas.microsoft.com/office/drawing/2014/main" id="{529F4D29-7F4B-4D8A-876F-0F5DEC182DBA}"/>
              </a:ext>
            </a:extLst>
          </p:cNvPr>
          <p:cNvSpPr>
            <a:spLocks noGrp="1"/>
          </p:cNvSpPr>
          <p:nvPr>
            <p:ph idx="1"/>
          </p:nvPr>
        </p:nvSpPr>
        <p:spPr>
          <a:xfrm>
            <a:off x="838200" y="685800"/>
            <a:ext cx="6019800" cy="5020056"/>
          </a:xfrm>
        </p:spPr>
        <p:txBody>
          <a:bodyPr>
            <a:normAutofit/>
          </a:bodyPr>
          <a:lstStyle/>
          <a:p>
            <a:endParaRPr lang="en-US" dirty="0"/>
          </a:p>
          <a:p>
            <a:endParaRPr lang="en-US" dirty="0"/>
          </a:p>
          <a:p>
            <a:pPr marL="0" indent="0">
              <a:buNone/>
            </a:pPr>
            <a:r>
              <a:rPr lang="en-US" sz="2400" dirty="0"/>
              <a:t>It is possible to justify the handling of almost any kind of cost as either direct or indirect. Labor costs, for example, can be indirect, as in the case of maintenance personnel and executive officers; or they can be direct, as in the case of project staff members. Similarly, material such as miscellaneous supplies purchased in bulk – pencils, pens, paper—are typically handled as indirect costs, while materials required for specific projects are charged as direct costs.</a:t>
            </a:r>
          </a:p>
          <a:p>
            <a:endParaRPr lang="en-US" dirty="0"/>
          </a:p>
        </p:txBody>
      </p:sp>
      <p:sp>
        <p:nvSpPr>
          <p:cNvPr id="5" name="Slide Number Placeholder 4">
            <a:extLst>
              <a:ext uri="{FF2B5EF4-FFF2-40B4-BE49-F238E27FC236}">
                <a16:creationId xmlns:a16="http://schemas.microsoft.com/office/drawing/2014/main" id="{C9457D1D-E356-0240-7787-DD629FB5C185}"/>
              </a:ext>
            </a:extLst>
          </p:cNvPr>
          <p:cNvSpPr>
            <a:spLocks noGrp="1"/>
          </p:cNvSpPr>
          <p:nvPr>
            <p:ph type="sldNum" sz="quarter" idx="12"/>
          </p:nvPr>
        </p:nvSpPr>
        <p:spPr/>
        <p:txBody>
          <a:bodyPr/>
          <a:lstStyle/>
          <a:p>
            <a:fld id="{CB81B640-7934-4822-9EC8-1F75B3535AD4}" type="slidenum">
              <a:rPr lang="en-US" smtClean="0"/>
              <a:t>23</a:t>
            </a:fld>
            <a:endParaRPr lang="en-US" dirty="0"/>
          </a:p>
        </p:txBody>
      </p:sp>
    </p:spTree>
    <p:extLst>
      <p:ext uri="{BB962C8B-B14F-4D97-AF65-F5344CB8AC3E}">
        <p14:creationId xmlns:p14="http://schemas.microsoft.com/office/powerpoint/2010/main" val="436815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9AE0-CE9C-8C6F-D001-AEE8DF3B19E3}"/>
              </a:ext>
            </a:extLst>
          </p:cNvPr>
          <p:cNvSpPr>
            <a:spLocks noGrp="1"/>
          </p:cNvSpPr>
          <p:nvPr>
            <p:ph type="title"/>
          </p:nvPr>
        </p:nvSpPr>
        <p:spPr/>
        <p:txBody>
          <a:bodyPr/>
          <a:lstStyle/>
          <a:p>
            <a:pPr algn="ctr"/>
            <a:r>
              <a:rPr lang="en-US" b="1" dirty="0"/>
              <a:t>Examples</a:t>
            </a:r>
          </a:p>
        </p:txBody>
      </p:sp>
      <p:sp>
        <p:nvSpPr>
          <p:cNvPr id="5" name="Content Placeholder 4">
            <a:extLst>
              <a:ext uri="{FF2B5EF4-FFF2-40B4-BE49-F238E27FC236}">
                <a16:creationId xmlns:a16="http://schemas.microsoft.com/office/drawing/2014/main" id="{A79A7093-FFAF-0CD1-651D-8D888EB4B61F}"/>
              </a:ext>
            </a:extLst>
          </p:cNvPr>
          <p:cNvSpPr>
            <a:spLocks noGrp="1"/>
          </p:cNvSpPr>
          <p:nvPr>
            <p:ph sz="half" idx="1"/>
          </p:nvPr>
        </p:nvSpPr>
        <p:spPr/>
        <p:txBody>
          <a:bodyPr/>
          <a:lstStyle/>
          <a:p>
            <a:pPr marL="0" indent="0">
              <a:buNone/>
            </a:pPr>
            <a:r>
              <a:rPr lang="en-US" sz="2400" b="1" dirty="0"/>
              <a:t>Costs usually charged directly:</a:t>
            </a:r>
          </a:p>
          <a:p>
            <a:r>
              <a:rPr lang="en-US" sz="2400" dirty="0"/>
              <a:t>Project Staff</a:t>
            </a:r>
          </a:p>
          <a:p>
            <a:r>
              <a:rPr lang="en-US" sz="2400" dirty="0"/>
              <a:t>Consultants</a:t>
            </a:r>
          </a:p>
          <a:p>
            <a:r>
              <a:rPr lang="en-US" sz="2400" dirty="0"/>
              <a:t>Project supplies</a:t>
            </a:r>
          </a:p>
          <a:p>
            <a:r>
              <a:rPr lang="en-US" sz="2400" dirty="0"/>
              <a:t>Publications</a:t>
            </a:r>
          </a:p>
          <a:p>
            <a:r>
              <a:rPr lang="en-US" sz="2400" dirty="0"/>
              <a:t>Travel</a:t>
            </a:r>
          </a:p>
          <a:p>
            <a:endParaRPr lang="en-US" dirty="0"/>
          </a:p>
        </p:txBody>
      </p:sp>
      <p:sp>
        <p:nvSpPr>
          <p:cNvPr id="6" name="Content Placeholder 5">
            <a:extLst>
              <a:ext uri="{FF2B5EF4-FFF2-40B4-BE49-F238E27FC236}">
                <a16:creationId xmlns:a16="http://schemas.microsoft.com/office/drawing/2014/main" id="{2AEA46D7-0A64-DED6-36B4-697BA711F041}"/>
              </a:ext>
            </a:extLst>
          </p:cNvPr>
          <p:cNvSpPr>
            <a:spLocks noGrp="1"/>
          </p:cNvSpPr>
          <p:nvPr>
            <p:ph sz="half" idx="2"/>
          </p:nvPr>
        </p:nvSpPr>
        <p:spPr>
          <a:xfrm>
            <a:off x="6367272" y="2104136"/>
            <a:ext cx="4754880" cy="3977640"/>
          </a:xfrm>
        </p:spPr>
        <p:txBody>
          <a:bodyPr/>
          <a:lstStyle/>
          <a:p>
            <a:pPr marL="0" indent="0">
              <a:buNone/>
            </a:pPr>
            <a:r>
              <a:rPr lang="en-US" sz="2400" b="1" dirty="0"/>
              <a:t>Costs either charged directly or allocated indirectly:</a:t>
            </a:r>
          </a:p>
          <a:p>
            <a:r>
              <a:rPr lang="en-US" sz="2400" dirty="0"/>
              <a:t>Telephone charges</a:t>
            </a:r>
          </a:p>
          <a:p>
            <a:r>
              <a:rPr lang="en-US" sz="2400" dirty="0"/>
              <a:t>Computer use</a:t>
            </a:r>
          </a:p>
          <a:p>
            <a:r>
              <a:rPr lang="en-US" sz="2400" dirty="0"/>
              <a:t>Clerical and financial staff working with all agency programs</a:t>
            </a:r>
          </a:p>
          <a:p>
            <a:r>
              <a:rPr lang="en-US" sz="2400" dirty="0"/>
              <a:t>Postage and printing</a:t>
            </a:r>
          </a:p>
          <a:p>
            <a:r>
              <a:rPr lang="en-US" sz="2400" dirty="0"/>
              <a:t>Miscellaneous office supplies</a:t>
            </a:r>
          </a:p>
          <a:p>
            <a:endParaRPr lang="en-US" dirty="0"/>
          </a:p>
        </p:txBody>
      </p:sp>
      <p:sp>
        <p:nvSpPr>
          <p:cNvPr id="4" name="Slide Number Placeholder 3">
            <a:extLst>
              <a:ext uri="{FF2B5EF4-FFF2-40B4-BE49-F238E27FC236}">
                <a16:creationId xmlns:a16="http://schemas.microsoft.com/office/drawing/2014/main" id="{77065F32-BA5E-B6E1-6CE4-82AE7787788F}"/>
              </a:ext>
            </a:extLst>
          </p:cNvPr>
          <p:cNvSpPr>
            <a:spLocks noGrp="1"/>
          </p:cNvSpPr>
          <p:nvPr>
            <p:ph type="sldNum" sz="quarter" idx="12"/>
          </p:nvPr>
        </p:nvSpPr>
        <p:spPr/>
        <p:txBody>
          <a:bodyPr/>
          <a:lstStyle/>
          <a:p>
            <a:fld id="{CB81B640-7934-4822-9EC8-1F75B3535AD4}" type="slidenum">
              <a:rPr lang="en-US" smtClean="0"/>
              <a:t>24</a:t>
            </a:fld>
            <a:endParaRPr lang="en-US" dirty="0"/>
          </a:p>
        </p:txBody>
      </p:sp>
    </p:spTree>
    <p:extLst>
      <p:ext uri="{BB962C8B-B14F-4D97-AF65-F5344CB8AC3E}">
        <p14:creationId xmlns:p14="http://schemas.microsoft.com/office/powerpoint/2010/main" val="1717430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33E6B6-6A53-C7C8-CFC6-313FE0EA57D2}"/>
              </a:ext>
            </a:extLst>
          </p:cNvPr>
          <p:cNvSpPr>
            <a:spLocks noGrp="1"/>
          </p:cNvSpPr>
          <p:nvPr>
            <p:ph type="title"/>
          </p:nvPr>
        </p:nvSpPr>
        <p:spPr/>
        <p:txBody>
          <a:bodyPr/>
          <a:lstStyle/>
          <a:p>
            <a:r>
              <a:rPr lang="en-US" b="1" dirty="0"/>
              <a:t>Examples cont.</a:t>
            </a:r>
          </a:p>
        </p:txBody>
      </p:sp>
      <p:sp>
        <p:nvSpPr>
          <p:cNvPr id="7" name="Content Placeholder 6">
            <a:extLst>
              <a:ext uri="{FF2B5EF4-FFF2-40B4-BE49-F238E27FC236}">
                <a16:creationId xmlns:a16="http://schemas.microsoft.com/office/drawing/2014/main" id="{87669639-9442-2761-240B-A50B0E32C490}"/>
              </a:ext>
            </a:extLst>
          </p:cNvPr>
          <p:cNvSpPr>
            <a:spLocks noGrp="1"/>
          </p:cNvSpPr>
          <p:nvPr>
            <p:ph idx="1"/>
          </p:nvPr>
        </p:nvSpPr>
        <p:spPr/>
        <p:txBody>
          <a:bodyPr/>
          <a:lstStyle/>
          <a:p>
            <a:pPr marL="0" indent="0">
              <a:buNone/>
            </a:pPr>
            <a:r>
              <a:rPr lang="en-US" sz="2400" b="1" dirty="0"/>
              <a:t>Costs usually allocated indirectly:</a:t>
            </a:r>
          </a:p>
          <a:p>
            <a:r>
              <a:rPr lang="en-US" sz="2400" dirty="0"/>
              <a:t>Utilities</a:t>
            </a:r>
          </a:p>
          <a:p>
            <a:r>
              <a:rPr lang="en-US" sz="2400" dirty="0"/>
              <a:t>Rent</a:t>
            </a:r>
          </a:p>
          <a:p>
            <a:r>
              <a:rPr lang="en-US" sz="2400" dirty="0"/>
              <a:t>Audit and legal</a:t>
            </a:r>
          </a:p>
          <a:p>
            <a:r>
              <a:rPr lang="en-US" sz="2400" dirty="0"/>
              <a:t>Administrative staff</a:t>
            </a:r>
          </a:p>
          <a:p>
            <a:r>
              <a:rPr lang="en-US" sz="2400" dirty="0"/>
              <a:t>Equipment rental</a:t>
            </a:r>
          </a:p>
          <a:p>
            <a:endParaRPr lang="en-US" dirty="0"/>
          </a:p>
        </p:txBody>
      </p:sp>
      <p:sp>
        <p:nvSpPr>
          <p:cNvPr id="5" name="Slide Number Placeholder 4">
            <a:extLst>
              <a:ext uri="{FF2B5EF4-FFF2-40B4-BE49-F238E27FC236}">
                <a16:creationId xmlns:a16="http://schemas.microsoft.com/office/drawing/2014/main" id="{6CD1BCAB-FC69-6257-2973-312D2309FFA1}"/>
              </a:ext>
            </a:extLst>
          </p:cNvPr>
          <p:cNvSpPr>
            <a:spLocks noGrp="1"/>
          </p:cNvSpPr>
          <p:nvPr>
            <p:ph type="sldNum" sz="quarter" idx="12"/>
          </p:nvPr>
        </p:nvSpPr>
        <p:spPr/>
        <p:txBody>
          <a:bodyPr/>
          <a:lstStyle/>
          <a:p>
            <a:fld id="{CB81B640-7934-4822-9EC8-1F75B3535AD4}" type="slidenum">
              <a:rPr lang="en-US" smtClean="0"/>
              <a:t>25</a:t>
            </a:fld>
            <a:endParaRPr lang="en-US" dirty="0"/>
          </a:p>
        </p:txBody>
      </p:sp>
      <p:pic>
        <p:nvPicPr>
          <p:cNvPr id="8" name="Picture 7">
            <a:extLst>
              <a:ext uri="{FF2B5EF4-FFF2-40B4-BE49-F238E27FC236}">
                <a16:creationId xmlns:a16="http://schemas.microsoft.com/office/drawing/2014/main" id="{B52D0BE0-66E1-BCF2-E7F5-D0E40D57139E}"/>
              </a:ext>
            </a:extLst>
          </p:cNvPr>
          <p:cNvPicPr>
            <a:picLocks noChangeAspect="1"/>
          </p:cNvPicPr>
          <p:nvPr/>
        </p:nvPicPr>
        <p:blipFill>
          <a:blip r:embed="rId2"/>
          <a:stretch>
            <a:fillRect/>
          </a:stretch>
        </p:blipFill>
        <p:spPr>
          <a:xfrm>
            <a:off x="5917798" y="2807600"/>
            <a:ext cx="4787005" cy="1877346"/>
          </a:xfrm>
          <a:prstGeom prst="rect">
            <a:avLst/>
          </a:prstGeom>
        </p:spPr>
      </p:pic>
    </p:spTree>
    <p:extLst>
      <p:ext uri="{BB962C8B-B14F-4D97-AF65-F5344CB8AC3E}">
        <p14:creationId xmlns:p14="http://schemas.microsoft.com/office/powerpoint/2010/main" val="1799130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8D0C-6F18-65A3-1019-B76981031760}"/>
              </a:ext>
            </a:extLst>
          </p:cNvPr>
          <p:cNvSpPr>
            <a:spLocks noGrp="1"/>
          </p:cNvSpPr>
          <p:nvPr>
            <p:ph type="title"/>
          </p:nvPr>
        </p:nvSpPr>
        <p:spPr>
          <a:xfrm>
            <a:off x="1069848" y="484632"/>
            <a:ext cx="10058400" cy="1609344"/>
          </a:xfrm>
        </p:spPr>
        <p:txBody>
          <a:bodyPr>
            <a:normAutofit/>
          </a:bodyPr>
          <a:lstStyle/>
          <a:p>
            <a:r>
              <a:rPr lang="en-US" b="1" dirty="0"/>
              <a:t>SPECIAL CONDITIONS </a:t>
            </a:r>
          </a:p>
        </p:txBody>
      </p:sp>
      <p:sp>
        <p:nvSpPr>
          <p:cNvPr id="29" name="Rectangle 26">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A837D240-DD8C-0321-2440-677072C4ACC5}"/>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a:pPr>
                <a:spcAft>
                  <a:spcPts val="600"/>
                </a:spcAft>
              </a:pPr>
              <a:t>26</a:t>
            </a:fld>
            <a:endParaRPr lang="en-US" dirty="0"/>
          </a:p>
        </p:txBody>
      </p:sp>
      <p:graphicFrame>
        <p:nvGraphicFramePr>
          <p:cNvPr id="22" name="Content Placeholder 2">
            <a:extLst>
              <a:ext uri="{FF2B5EF4-FFF2-40B4-BE49-F238E27FC236}">
                <a16:creationId xmlns:a16="http://schemas.microsoft.com/office/drawing/2014/main" id="{5B6207B0-8C8A-2B03-27E3-0A012590F1FC}"/>
              </a:ext>
            </a:extLst>
          </p:cNvPr>
          <p:cNvGraphicFramePr>
            <a:graphicFrameLocks noGrp="1"/>
          </p:cNvGraphicFramePr>
          <p:nvPr>
            <p:ph idx="1"/>
            <p:extLst>
              <p:ext uri="{D42A27DB-BD31-4B8C-83A1-F6EECF244321}">
                <p14:modId xmlns:p14="http://schemas.microsoft.com/office/powerpoint/2010/main" val="4005822402"/>
              </p:ext>
            </p:extLst>
          </p:nvPr>
        </p:nvGraphicFramePr>
        <p:xfrm>
          <a:off x="1069975" y="2385390"/>
          <a:ext cx="9902825"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43285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5B79-AF4A-B17A-AF0F-C04AB87BAB68}"/>
              </a:ext>
            </a:extLst>
          </p:cNvPr>
          <p:cNvSpPr>
            <a:spLocks noGrp="1"/>
          </p:cNvSpPr>
          <p:nvPr>
            <p:ph type="title"/>
          </p:nvPr>
        </p:nvSpPr>
        <p:spPr>
          <a:xfrm>
            <a:off x="596900" y="90349"/>
            <a:ext cx="10922000" cy="1078051"/>
          </a:xfrm>
        </p:spPr>
        <p:txBody>
          <a:bodyPr>
            <a:normAutofit/>
          </a:bodyPr>
          <a:lstStyle/>
          <a:p>
            <a:r>
              <a:rPr lang="en-US" sz="4000" b="1" dirty="0"/>
              <a:t>Award Notice with Special Conditions</a:t>
            </a:r>
          </a:p>
        </p:txBody>
      </p:sp>
      <p:pic>
        <p:nvPicPr>
          <p:cNvPr id="5" name="Content Placeholder 4">
            <a:extLst>
              <a:ext uri="{FF2B5EF4-FFF2-40B4-BE49-F238E27FC236}">
                <a16:creationId xmlns:a16="http://schemas.microsoft.com/office/drawing/2014/main" id="{0F64B31C-1390-B975-FE0E-1B8DDDE4F631}"/>
              </a:ext>
            </a:extLst>
          </p:cNvPr>
          <p:cNvPicPr>
            <a:picLocks noGrp="1" noChangeAspect="1"/>
          </p:cNvPicPr>
          <p:nvPr>
            <p:ph idx="1"/>
          </p:nvPr>
        </p:nvPicPr>
        <p:blipFill>
          <a:blip r:embed="rId2"/>
          <a:stretch>
            <a:fillRect/>
          </a:stretch>
        </p:blipFill>
        <p:spPr>
          <a:xfrm>
            <a:off x="1172012" y="1121656"/>
            <a:ext cx="9978588" cy="5333690"/>
          </a:xfrm>
          <a:prstGeom prst="rect">
            <a:avLst/>
          </a:prstGeom>
        </p:spPr>
      </p:pic>
      <p:sp>
        <p:nvSpPr>
          <p:cNvPr id="4" name="Slide Number Placeholder 3">
            <a:extLst>
              <a:ext uri="{FF2B5EF4-FFF2-40B4-BE49-F238E27FC236}">
                <a16:creationId xmlns:a16="http://schemas.microsoft.com/office/drawing/2014/main" id="{31B58ADF-14E2-0128-25DD-0F974B50A47E}"/>
              </a:ext>
            </a:extLst>
          </p:cNvPr>
          <p:cNvSpPr>
            <a:spLocks noGrp="1"/>
          </p:cNvSpPr>
          <p:nvPr>
            <p:ph type="sldNum" sz="quarter" idx="12"/>
          </p:nvPr>
        </p:nvSpPr>
        <p:spPr/>
        <p:txBody>
          <a:bodyPr/>
          <a:lstStyle/>
          <a:p>
            <a:fld id="{CB81B640-7934-4822-9EC8-1F75B3535AD4}" type="slidenum">
              <a:rPr lang="en-US" smtClean="0"/>
              <a:t>27</a:t>
            </a:fld>
            <a:endParaRPr lang="en-US" dirty="0"/>
          </a:p>
        </p:txBody>
      </p:sp>
    </p:spTree>
    <p:extLst>
      <p:ext uri="{BB962C8B-B14F-4D97-AF65-F5344CB8AC3E}">
        <p14:creationId xmlns:p14="http://schemas.microsoft.com/office/powerpoint/2010/main" val="197089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267F55-A4FF-9893-B4D3-575778C21B43}"/>
              </a:ext>
            </a:extLst>
          </p:cNvPr>
          <p:cNvSpPr>
            <a:spLocks noGrp="1"/>
          </p:cNvSpPr>
          <p:nvPr>
            <p:ph type="title"/>
          </p:nvPr>
        </p:nvSpPr>
        <p:spPr>
          <a:xfrm>
            <a:off x="1069848" y="484632"/>
            <a:ext cx="10058400" cy="1609344"/>
          </a:xfrm>
        </p:spPr>
        <p:txBody>
          <a:bodyPr>
            <a:normAutofit/>
          </a:bodyPr>
          <a:lstStyle/>
          <a:p>
            <a:r>
              <a:rPr lang="en-US" b="1" dirty="0"/>
              <a:t>Special Conditions on all </a:t>
            </a:r>
            <a:r>
              <a:rPr lang="en-US" b="1" dirty="0">
                <a:highlight>
                  <a:srgbClr val="FF0000"/>
                </a:highlight>
              </a:rPr>
              <a:t>2022</a:t>
            </a:r>
            <a:r>
              <a:rPr lang="en-US" b="1" dirty="0"/>
              <a:t> VOCA Subgrants</a:t>
            </a:r>
          </a:p>
        </p:txBody>
      </p:sp>
      <p:sp>
        <p:nvSpPr>
          <p:cNvPr id="3" name="Content Placeholder 2">
            <a:extLst>
              <a:ext uri="{FF2B5EF4-FFF2-40B4-BE49-F238E27FC236}">
                <a16:creationId xmlns:a16="http://schemas.microsoft.com/office/drawing/2014/main" id="{A3414692-E8F6-6092-62FB-7D39FC8D0D09}"/>
              </a:ext>
            </a:extLst>
          </p:cNvPr>
          <p:cNvSpPr>
            <a:spLocks noGrp="1"/>
          </p:cNvSpPr>
          <p:nvPr>
            <p:ph idx="1"/>
          </p:nvPr>
        </p:nvSpPr>
        <p:spPr>
          <a:xfrm>
            <a:off x="571500" y="2320411"/>
            <a:ext cx="10737942" cy="4366469"/>
          </a:xfrm>
        </p:spPr>
        <p:txBody>
          <a:bodyPr>
            <a:normAutofit lnSpcReduction="10000"/>
          </a:bodyPr>
          <a:lstStyle/>
          <a:p>
            <a:r>
              <a:rPr lang="en-US" sz="2400" dirty="0"/>
              <a:t>Personnel will aid victims in applying for Victims Compensation. </a:t>
            </a:r>
          </a:p>
          <a:p>
            <a:r>
              <a:rPr lang="en-US" sz="2400" dirty="0"/>
              <a:t>Advocates employed less than 12 months with no formal victims services training or education will attend online trauma-informed domestic violence training (VAT) or an equivalent within 6 months of hiring and upload verification in OKGrants.  Non-attorney victim services advocates will comply with any continuing education requirements. If no requirement exists, advocates will attend training every 3 years with documentation uploaded in OKGrants.</a:t>
            </a:r>
          </a:p>
          <a:p>
            <a:r>
              <a:rPr lang="en-US" sz="2400" dirty="0"/>
              <a:t>To ensure continuity of victims services and to address a potential reduction of funds, all subgrantees awarded this funding period must submit a sustainability plan by their next application due date to address fiscal and programmatic continuum of services with a focus on detailed coordination and collaboration with community partners.</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628907F9-395E-A837-A15D-A5B10C019351}"/>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28</a:t>
            </a:fld>
            <a:endParaRPr lang="en-US" dirty="0"/>
          </a:p>
        </p:txBody>
      </p:sp>
    </p:spTree>
    <p:extLst>
      <p:ext uri="{BB962C8B-B14F-4D97-AF65-F5344CB8AC3E}">
        <p14:creationId xmlns:p14="http://schemas.microsoft.com/office/powerpoint/2010/main" val="202550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BB1D63-FC6B-469D-D9EF-DA3AC78C77F5}"/>
              </a:ext>
            </a:extLst>
          </p:cNvPr>
          <p:cNvSpPr>
            <a:spLocks noGrp="1"/>
          </p:cNvSpPr>
          <p:nvPr>
            <p:ph type="title"/>
          </p:nvPr>
        </p:nvSpPr>
        <p:spPr>
          <a:xfrm>
            <a:off x="1069848" y="484632"/>
            <a:ext cx="10058400" cy="1609344"/>
          </a:xfrm>
        </p:spPr>
        <p:txBody>
          <a:bodyPr>
            <a:normAutofit/>
          </a:bodyPr>
          <a:lstStyle/>
          <a:p>
            <a:r>
              <a:rPr lang="en-US" sz="5000" b="1" dirty="0"/>
              <a:t>SPECIAL CONDITION ON GRANTS FUNDING ATTORNEY POSITIONS</a:t>
            </a:r>
          </a:p>
        </p:txBody>
      </p:sp>
      <p:sp>
        <p:nvSpPr>
          <p:cNvPr id="3" name="Content Placeholder 2">
            <a:extLst>
              <a:ext uri="{FF2B5EF4-FFF2-40B4-BE49-F238E27FC236}">
                <a16:creationId xmlns:a16="http://schemas.microsoft.com/office/drawing/2014/main" id="{B1697062-8451-47BE-944D-B0E2D41D13C4}"/>
              </a:ext>
            </a:extLst>
          </p:cNvPr>
          <p:cNvSpPr>
            <a:spLocks noGrp="1"/>
          </p:cNvSpPr>
          <p:nvPr>
            <p:ph idx="1"/>
          </p:nvPr>
        </p:nvSpPr>
        <p:spPr>
          <a:xfrm>
            <a:off x="1069848" y="2320412"/>
            <a:ext cx="10058400" cy="3851787"/>
          </a:xfrm>
        </p:spPr>
        <p:txBody>
          <a:bodyPr>
            <a:normAutofit/>
          </a:bodyPr>
          <a:lstStyle/>
          <a:p>
            <a:endParaRPr lang="en-US" dirty="0"/>
          </a:p>
          <a:p>
            <a:r>
              <a:rPr lang="en-US" sz="2400" dirty="0"/>
              <a:t>Applies only to VOCA-funded attorneys and those used as match for the VOCA grant.</a:t>
            </a:r>
          </a:p>
          <a:p>
            <a:r>
              <a:rPr lang="en-US" sz="2400" dirty="0"/>
              <a:t>Special condition requires attorneys attend trauma-specific training during the grant period, provided no such training has been previously attended.</a:t>
            </a:r>
          </a:p>
          <a:p>
            <a:r>
              <a:rPr lang="en-US" sz="2400" dirty="0"/>
              <a:t>Verification of training should be uploaded into OKGrants.</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637C91A-1C64-D587-9C2E-F3A6D78AE692}"/>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29</a:t>
            </a:fld>
            <a:endParaRPr lang="en-US" dirty="0"/>
          </a:p>
        </p:txBody>
      </p:sp>
    </p:spTree>
    <p:extLst>
      <p:ext uri="{BB962C8B-B14F-4D97-AF65-F5344CB8AC3E}">
        <p14:creationId xmlns:p14="http://schemas.microsoft.com/office/powerpoint/2010/main" val="4003614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A06109-0C0A-2726-BF8B-573C0B435B03}"/>
              </a:ext>
            </a:extLst>
          </p:cNvPr>
          <p:cNvSpPr>
            <a:spLocks noGrp="1"/>
          </p:cNvSpPr>
          <p:nvPr>
            <p:ph type="title"/>
          </p:nvPr>
        </p:nvSpPr>
        <p:spPr>
          <a:xfrm>
            <a:off x="1069848" y="484632"/>
            <a:ext cx="10058400" cy="1090168"/>
          </a:xfrm>
        </p:spPr>
        <p:txBody>
          <a:bodyPr/>
          <a:lstStyle/>
          <a:p>
            <a:pPr algn="ctr"/>
            <a:r>
              <a:rPr lang="en-US" dirty="0"/>
              <a:t>VOCA  at  a  Glance</a:t>
            </a:r>
          </a:p>
        </p:txBody>
      </p:sp>
      <p:sp>
        <p:nvSpPr>
          <p:cNvPr id="5" name="Content Placeholder 4">
            <a:extLst>
              <a:ext uri="{FF2B5EF4-FFF2-40B4-BE49-F238E27FC236}">
                <a16:creationId xmlns:a16="http://schemas.microsoft.com/office/drawing/2014/main" id="{DB5E598D-1317-F526-4327-ECCCC1ADA68E}"/>
              </a:ext>
            </a:extLst>
          </p:cNvPr>
          <p:cNvSpPr>
            <a:spLocks noGrp="1"/>
          </p:cNvSpPr>
          <p:nvPr>
            <p:ph sz="half" idx="1"/>
          </p:nvPr>
        </p:nvSpPr>
        <p:spPr/>
        <p:txBody>
          <a:bodyPr/>
          <a:lstStyle/>
          <a:p>
            <a:pPr marL="0" indent="0" algn="ctr">
              <a:buNone/>
              <a:defRPr/>
            </a:pPr>
            <a:r>
              <a:rPr lang="en-US" sz="2400" b="1" i="1" u="sng" dirty="0"/>
              <a:t>PURPOSE OF VOCA</a:t>
            </a:r>
            <a:endParaRPr lang="en-US" sz="2000" dirty="0"/>
          </a:p>
          <a:p>
            <a:pPr marL="0" indent="0" algn="ctr">
              <a:buNone/>
              <a:defRPr/>
            </a:pPr>
            <a:r>
              <a:rPr lang="en-US" sz="2400" dirty="0"/>
              <a:t>To provide funding to programs that provide direct service to victims of crime.</a:t>
            </a:r>
          </a:p>
          <a:p>
            <a:pPr marL="0" indent="0">
              <a:buNone/>
            </a:pPr>
            <a:endParaRPr lang="en-US" dirty="0"/>
          </a:p>
        </p:txBody>
      </p:sp>
      <p:sp>
        <p:nvSpPr>
          <p:cNvPr id="6" name="Content Placeholder 5">
            <a:extLst>
              <a:ext uri="{FF2B5EF4-FFF2-40B4-BE49-F238E27FC236}">
                <a16:creationId xmlns:a16="http://schemas.microsoft.com/office/drawing/2014/main" id="{579474E9-8BCD-DB24-771C-122C487B327C}"/>
              </a:ext>
            </a:extLst>
          </p:cNvPr>
          <p:cNvSpPr>
            <a:spLocks noGrp="1"/>
          </p:cNvSpPr>
          <p:nvPr>
            <p:ph sz="half" idx="2"/>
          </p:nvPr>
        </p:nvSpPr>
        <p:spPr/>
        <p:txBody>
          <a:bodyPr/>
          <a:lstStyle/>
          <a:p>
            <a:pPr marL="0" indent="0">
              <a:buNone/>
            </a:pPr>
            <a:r>
              <a:rPr lang="en-US" sz="2400" b="1" i="1" u="sng" dirty="0"/>
              <a:t>PROGRAMS FUNDED</a:t>
            </a:r>
          </a:p>
          <a:p>
            <a:r>
              <a:rPr lang="en-US" sz="2400" dirty="0"/>
              <a:t>138 VOCA projects </a:t>
            </a:r>
          </a:p>
          <a:p>
            <a:r>
              <a:rPr lang="en-US" sz="2400" dirty="0"/>
              <a:t>funded in 2022</a:t>
            </a:r>
          </a:p>
          <a:p>
            <a:endParaRPr lang="en-US" dirty="0"/>
          </a:p>
          <a:p>
            <a:pPr marL="0" indent="0">
              <a:buNone/>
            </a:pPr>
            <a:r>
              <a:rPr lang="en-US" sz="2400" b="1" i="1" u="sng" dirty="0"/>
              <a:t>TOTAL AWARDED: </a:t>
            </a:r>
          </a:p>
          <a:p>
            <a:r>
              <a:rPr lang="en-US" sz="2400" dirty="0"/>
              <a:t>$18,121,990 which is $136,214 less than in 2021.</a:t>
            </a:r>
          </a:p>
          <a:p>
            <a:endParaRPr lang="en-US" dirty="0"/>
          </a:p>
        </p:txBody>
      </p:sp>
      <p:sp>
        <p:nvSpPr>
          <p:cNvPr id="8" name="Slide Number Placeholder 7">
            <a:extLst>
              <a:ext uri="{FF2B5EF4-FFF2-40B4-BE49-F238E27FC236}">
                <a16:creationId xmlns:a16="http://schemas.microsoft.com/office/drawing/2014/main" id="{EA73BB7F-E705-F2D4-7520-528F90BCEC75}"/>
              </a:ext>
            </a:extLst>
          </p:cNvPr>
          <p:cNvSpPr>
            <a:spLocks noGrp="1"/>
          </p:cNvSpPr>
          <p:nvPr>
            <p:ph type="sldNum" sz="quarter" idx="12"/>
          </p:nvPr>
        </p:nvSpPr>
        <p:spPr/>
        <p:txBody>
          <a:bodyPr/>
          <a:lstStyle/>
          <a:p>
            <a:fld id="{CB81B640-7934-4822-9EC8-1F75B3535AD4}" type="slidenum">
              <a:rPr lang="en-US" smtClean="0"/>
              <a:t>3</a:t>
            </a:fld>
            <a:endParaRPr lang="en-US" dirty="0"/>
          </a:p>
        </p:txBody>
      </p:sp>
      <p:pic>
        <p:nvPicPr>
          <p:cNvPr id="7" name="Picture 6">
            <a:extLst>
              <a:ext uri="{FF2B5EF4-FFF2-40B4-BE49-F238E27FC236}">
                <a16:creationId xmlns:a16="http://schemas.microsoft.com/office/drawing/2014/main" id="{A77D128B-84DF-403B-6E28-2C35F13DDED7}"/>
              </a:ext>
            </a:extLst>
          </p:cNvPr>
          <p:cNvPicPr>
            <a:picLocks noChangeAspect="1"/>
          </p:cNvPicPr>
          <p:nvPr/>
        </p:nvPicPr>
        <p:blipFill>
          <a:blip r:embed="rId2"/>
          <a:stretch>
            <a:fillRect/>
          </a:stretch>
        </p:blipFill>
        <p:spPr>
          <a:xfrm>
            <a:off x="1600777" y="3843670"/>
            <a:ext cx="3693022" cy="2035147"/>
          </a:xfrm>
          <a:prstGeom prst="rect">
            <a:avLst/>
          </a:prstGeom>
        </p:spPr>
      </p:pic>
    </p:spTree>
    <p:extLst>
      <p:ext uri="{BB962C8B-B14F-4D97-AF65-F5344CB8AC3E}">
        <p14:creationId xmlns:p14="http://schemas.microsoft.com/office/powerpoint/2010/main" val="128342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B35A-AA97-9F8D-4642-8F2602BB04E3}"/>
              </a:ext>
            </a:extLst>
          </p:cNvPr>
          <p:cNvSpPr>
            <a:spLocks noGrp="1"/>
          </p:cNvSpPr>
          <p:nvPr>
            <p:ph type="title"/>
          </p:nvPr>
        </p:nvSpPr>
        <p:spPr>
          <a:xfrm>
            <a:off x="1490145" y="2376862"/>
            <a:ext cx="2640646" cy="2104273"/>
          </a:xfrm>
          <a:noFill/>
        </p:spPr>
        <p:txBody>
          <a:bodyPr>
            <a:normAutofit/>
          </a:bodyPr>
          <a:lstStyle/>
          <a:p>
            <a:r>
              <a:rPr lang="en-US" sz="3000" dirty="0">
                <a:solidFill>
                  <a:srgbClr val="FFFFFF"/>
                </a:solidFill>
              </a:rPr>
              <a:t>DAC Training Team Contact</a:t>
            </a:r>
          </a:p>
        </p:txBody>
      </p:sp>
      <p:sp>
        <p:nvSpPr>
          <p:cNvPr id="3" name="Content Placeholder 2">
            <a:extLst>
              <a:ext uri="{FF2B5EF4-FFF2-40B4-BE49-F238E27FC236}">
                <a16:creationId xmlns:a16="http://schemas.microsoft.com/office/drawing/2014/main" id="{028D3EF1-4854-E95C-5DA0-55DFB22EDBF2}"/>
              </a:ext>
            </a:extLst>
          </p:cNvPr>
          <p:cNvSpPr>
            <a:spLocks noGrp="1"/>
          </p:cNvSpPr>
          <p:nvPr>
            <p:ph idx="1"/>
          </p:nvPr>
        </p:nvSpPr>
        <p:spPr>
          <a:xfrm>
            <a:off x="4713668" y="355600"/>
            <a:ext cx="6510079" cy="5917184"/>
          </a:xfrm>
        </p:spPr>
        <p:txBody>
          <a:bodyPr anchor="ctr">
            <a:normAutofit/>
          </a:bodyPr>
          <a:lstStyle/>
          <a:p>
            <a:pPr marL="0" indent="0">
              <a:buNone/>
            </a:pPr>
            <a:r>
              <a:rPr lang="en-US" sz="2400" b="1" dirty="0"/>
              <a:t>The District Attorneys Council Training Team:</a:t>
            </a:r>
            <a:endParaRPr lang="en-US" sz="2400" dirty="0"/>
          </a:p>
          <a:p>
            <a:r>
              <a:rPr lang="en-US" sz="2400" dirty="0"/>
              <a:t>Coordinates free, quality training for VOCA subrecipients and law enforcement agencies.</a:t>
            </a:r>
          </a:p>
          <a:p>
            <a:r>
              <a:rPr lang="en-US" sz="2400" dirty="0"/>
              <a:t>Publishes a newsletter monthly listing all training available in the state.  To see the list of trainings or to request a training, go to the </a:t>
            </a:r>
            <a:r>
              <a:rPr lang="en-US" sz="2400" dirty="0">
                <a:hlinkClick r:id="rId2"/>
              </a:rPr>
              <a:t>DAC Training Page</a:t>
            </a:r>
            <a:r>
              <a:rPr lang="en-US" sz="2400" dirty="0"/>
              <a:t>.</a:t>
            </a:r>
          </a:p>
          <a:p>
            <a:r>
              <a:rPr lang="en-US" sz="2400" dirty="0"/>
              <a:t>To request training for your organization, contact the DAC Training and Outreach Team at </a:t>
            </a:r>
            <a:r>
              <a:rPr lang="en-US" sz="2400" u="sng" dirty="0">
                <a:hlinkClick r:id="rId3"/>
              </a:rPr>
              <a:t>DACTrainingandPublications@dac.state.ok.us</a:t>
            </a:r>
            <a:r>
              <a:rPr lang="en-US" sz="2400" u="sng" dirty="0"/>
              <a:t> .</a:t>
            </a:r>
          </a:p>
          <a:p>
            <a:endParaRPr lang="en-US" dirty="0"/>
          </a:p>
        </p:txBody>
      </p:sp>
      <p:sp>
        <p:nvSpPr>
          <p:cNvPr id="4" name="Slide Number Placeholder 3">
            <a:extLst>
              <a:ext uri="{FF2B5EF4-FFF2-40B4-BE49-F238E27FC236}">
                <a16:creationId xmlns:a16="http://schemas.microsoft.com/office/drawing/2014/main" id="{626C6F4E-226B-E934-DB3C-28C9E9845A7E}"/>
              </a:ext>
            </a:extLst>
          </p:cNvPr>
          <p:cNvSpPr>
            <a:spLocks noGrp="1"/>
          </p:cNvSpPr>
          <p:nvPr>
            <p:ph type="sldNum" sz="quarter" idx="12"/>
          </p:nvPr>
        </p:nvSpPr>
        <p:spPr>
          <a:xfrm>
            <a:off x="11311128" y="6272784"/>
            <a:ext cx="640080"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CB81B640-7934-4822-9EC8-1F75B3535AD4}" type="slidenum">
              <a:rPr kumimoji="0" lang="en-US" sz="1600" b="1" i="0" u="none" strike="noStrike" kern="1200" cap="none" spc="0" normalizeH="0" baseline="0" noProof="0">
                <a:ln>
                  <a:noFill/>
                </a:ln>
                <a:solidFill>
                  <a:schemeClr val="bg1"/>
                </a:solidFill>
                <a:effectLst/>
                <a:uLnTx/>
                <a:uFillTx/>
                <a:latin typeface="Cambria" panose="02040503050406030204"/>
                <a:ea typeface="+mn-ea"/>
                <a:cs typeface="+mn-cs"/>
              </a:rPr>
              <a:pPr marL="0" marR="0" lvl="0" indent="0" defTabSz="457200" rtl="0" eaLnBrk="1" fontAlgn="auto" latinLnBrk="0" hangingPunct="1">
                <a:lnSpc>
                  <a:spcPct val="90000"/>
                </a:lnSpc>
                <a:spcBef>
                  <a:spcPts val="0"/>
                </a:spcBef>
                <a:spcAft>
                  <a:spcPts val="600"/>
                </a:spcAft>
                <a:buClrTx/>
                <a:buSzTx/>
                <a:buFontTx/>
                <a:buNone/>
                <a:tabLst/>
                <a:defRPr/>
              </a:pPr>
              <a:t>30</a:t>
            </a:fld>
            <a:endParaRPr kumimoji="0" lang="en-US" sz="1600" b="1" i="0" u="none" strike="noStrike" kern="1200" cap="none" spc="0" normalizeH="0" baseline="0" noProof="0" dirty="0">
              <a:ln>
                <a:noFill/>
              </a:ln>
              <a:solidFill>
                <a:schemeClr val="bg1"/>
              </a:solidFill>
              <a:effectLst/>
              <a:uLnTx/>
              <a:uFillTx/>
              <a:latin typeface="Cambria" panose="02040503050406030204"/>
              <a:ea typeface="+mn-ea"/>
              <a:cs typeface="+mn-cs"/>
            </a:endParaRPr>
          </a:p>
        </p:txBody>
      </p:sp>
      <p:sp>
        <p:nvSpPr>
          <p:cNvPr id="5" name="Flowchart: Connector 4">
            <a:extLst>
              <a:ext uri="{FF2B5EF4-FFF2-40B4-BE49-F238E27FC236}">
                <a16:creationId xmlns:a16="http://schemas.microsoft.com/office/drawing/2014/main" id="{4EAF9716-6597-2089-9742-794489994127}"/>
              </a:ext>
            </a:extLst>
          </p:cNvPr>
          <p:cNvSpPr/>
          <p:nvPr/>
        </p:nvSpPr>
        <p:spPr>
          <a:xfrm>
            <a:off x="1147190" y="1455312"/>
            <a:ext cx="3223523" cy="318108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DAC </a:t>
            </a:r>
          </a:p>
          <a:p>
            <a:pPr algn="ctr"/>
            <a:r>
              <a:rPr lang="en-US" sz="3200" b="1" dirty="0"/>
              <a:t>TRAINING TEAM CONTACT</a:t>
            </a:r>
          </a:p>
        </p:txBody>
      </p:sp>
    </p:spTree>
    <p:extLst>
      <p:ext uri="{BB962C8B-B14F-4D97-AF65-F5344CB8AC3E}">
        <p14:creationId xmlns:p14="http://schemas.microsoft.com/office/powerpoint/2010/main" val="2487118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6461B-5F6F-9B3D-78D4-630E22013075}"/>
              </a:ext>
            </a:extLst>
          </p:cNvPr>
          <p:cNvSpPr>
            <a:spLocks noGrp="1"/>
          </p:cNvSpPr>
          <p:nvPr>
            <p:ph type="title"/>
          </p:nvPr>
        </p:nvSpPr>
        <p:spPr>
          <a:xfrm>
            <a:off x="1069848" y="484632"/>
            <a:ext cx="10058400" cy="1609344"/>
          </a:xfrm>
        </p:spPr>
        <p:txBody>
          <a:bodyPr>
            <a:normAutofit/>
          </a:bodyPr>
          <a:lstStyle/>
          <a:p>
            <a:r>
              <a:rPr lang="en-US" b="1" dirty="0"/>
              <a:t>How Do I Show Training Completion?</a:t>
            </a:r>
          </a:p>
        </p:txBody>
      </p:sp>
      <p:pic>
        <p:nvPicPr>
          <p:cNvPr id="5" name="Picture 4">
            <a:extLst>
              <a:ext uri="{FF2B5EF4-FFF2-40B4-BE49-F238E27FC236}">
                <a16:creationId xmlns:a16="http://schemas.microsoft.com/office/drawing/2014/main" id="{20F99E5F-8439-3428-0DE0-47DEF4B5FA60}"/>
              </a:ext>
            </a:extLst>
          </p:cNvPr>
          <p:cNvPicPr>
            <a:picLocks noChangeAspect="1"/>
          </p:cNvPicPr>
          <p:nvPr/>
        </p:nvPicPr>
        <p:blipFill>
          <a:blip r:embed="rId3"/>
          <a:stretch>
            <a:fillRect/>
          </a:stretch>
        </p:blipFill>
        <p:spPr>
          <a:xfrm>
            <a:off x="482861" y="2225037"/>
            <a:ext cx="4153147" cy="1609344"/>
          </a:xfrm>
          <a:prstGeom prst="rect">
            <a:avLst/>
          </a:prstGeom>
        </p:spPr>
      </p:pic>
      <p:pic>
        <p:nvPicPr>
          <p:cNvPr id="6" name="Picture 5">
            <a:extLst>
              <a:ext uri="{FF2B5EF4-FFF2-40B4-BE49-F238E27FC236}">
                <a16:creationId xmlns:a16="http://schemas.microsoft.com/office/drawing/2014/main" id="{E958BC66-D5E8-8788-EBBD-4BE5D7ADC603}"/>
              </a:ext>
            </a:extLst>
          </p:cNvPr>
          <p:cNvPicPr>
            <a:picLocks noChangeAspect="1"/>
          </p:cNvPicPr>
          <p:nvPr/>
        </p:nvPicPr>
        <p:blipFill>
          <a:blip r:embed="rId4"/>
          <a:stretch>
            <a:fillRect/>
          </a:stretch>
        </p:blipFill>
        <p:spPr>
          <a:xfrm>
            <a:off x="482861" y="3917117"/>
            <a:ext cx="4406639" cy="1609344"/>
          </a:xfrm>
          <a:prstGeom prst="rect">
            <a:avLst/>
          </a:prstGeom>
        </p:spPr>
      </p:pic>
      <p:sp>
        <p:nvSpPr>
          <p:cNvPr id="3" name="Content Placeholder 2">
            <a:extLst>
              <a:ext uri="{FF2B5EF4-FFF2-40B4-BE49-F238E27FC236}">
                <a16:creationId xmlns:a16="http://schemas.microsoft.com/office/drawing/2014/main" id="{1DDED939-5F76-15F7-5562-260940689CA6}"/>
              </a:ext>
            </a:extLst>
          </p:cNvPr>
          <p:cNvSpPr>
            <a:spLocks noGrp="1"/>
          </p:cNvSpPr>
          <p:nvPr>
            <p:ph idx="1"/>
          </p:nvPr>
        </p:nvSpPr>
        <p:spPr>
          <a:xfrm>
            <a:off x="5072513" y="2121408"/>
            <a:ext cx="6055735" cy="4050792"/>
          </a:xfrm>
        </p:spPr>
        <p:txBody>
          <a:bodyPr>
            <a:normAutofit lnSpcReduction="10000"/>
          </a:bodyPr>
          <a:lstStyle/>
          <a:p>
            <a:endParaRPr lang="en-US" dirty="0"/>
          </a:p>
          <a:p>
            <a:r>
              <a:rPr lang="en-US" sz="2400" dirty="0"/>
              <a:t>Scan completion certificates and save to your desktop.  When naming the document to save to your computer, reference employee name and type of training (e.g., JSmithVAT).</a:t>
            </a:r>
          </a:p>
          <a:p>
            <a:pPr marL="0" indent="0">
              <a:buNone/>
            </a:pPr>
            <a:endParaRPr lang="en-US" sz="2400" dirty="0"/>
          </a:p>
          <a:p>
            <a:r>
              <a:rPr lang="en-US" sz="2400" dirty="0"/>
              <a:t>In the OKGrants Forms Menu, scroll to “Grant Correspondence” and use the first “Uploads” link.  Browse and paste training confirmations.</a:t>
            </a:r>
          </a:p>
          <a:p>
            <a:endParaRPr lang="en-US" dirty="0"/>
          </a:p>
        </p:txBody>
      </p:sp>
      <p:sp>
        <p:nvSpPr>
          <p:cNvPr id="4" name="Slide Number Placeholder 3">
            <a:extLst>
              <a:ext uri="{FF2B5EF4-FFF2-40B4-BE49-F238E27FC236}">
                <a16:creationId xmlns:a16="http://schemas.microsoft.com/office/drawing/2014/main" id="{08657394-04D0-1A70-84B1-FC8E3A950EF4}"/>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31</a:t>
            </a:fld>
            <a:endParaRPr lang="en-US" dirty="0"/>
          </a:p>
        </p:txBody>
      </p:sp>
    </p:spTree>
    <p:extLst>
      <p:ext uri="{BB962C8B-B14F-4D97-AF65-F5344CB8AC3E}">
        <p14:creationId xmlns:p14="http://schemas.microsoft.com/office/powerpoint/2010/main" val="707213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42BE-5773-C813-85CA-0F405BB8CC8B}"/>
              </a:ext>
            </a:extLst>
          </p:cNvPr>
          <p:cNvSpPr>
            <a:spLocks noGrp="1"/>
          </p:cNvSpPr>
          <p:nvPr>
            <p:ph type="title"/>
          </p:nvPr>
        </p:nvSpPr>
        <p:spPr>
          <a:xfrm>
            <a:off x="1069848" y="484632"/>
            <a:ext cx="10058400" cy="1013937"/>
          </a:xfrm>
        </p:spPr>
        <p:txBody>
          <a:bodyPr/>
          <a:lstStyle/>
          <a:p>
            <a:r>
              <a:rPr lang="en-US" b="1" dirty="0"/>
              <a:t>Saved Files</a:t>
            </a:r>
          </a:p>
        </p:txBody>
      </p:sp>
      <p:sp>
        <p:nvSpPr>
          <p:cNvPr id="3" name="Content Placeholder 2">
            <a:extLst>
              <a:ext uri="{FF2B5EF4-FFF2-40B4-BE49-F238E27FC236}">
                <a16:creationId xmlns:a16="http://schemas.microsoft.com/office/drawing/2014/main" id="{0C90B1FA-4868-9635-9365-F1637BC73A34}"/>
              </a:ext>
            </a:extLst>
          </p:cNvPr>
          <p:cNvSpPr>
            <a:spLocks noGrp="1"/>
          </p:cNvSpPr>
          <p:nvPr>
            <p:ph idx="1"/>
          </p:nvPr>
        </p:nvSpPr>
        <p:spPr>
          <a:xfrm>
            <a:off x="1069848" y="1670835"/>
            <a:ext cx="10058400" cy="4501365"/>
          </a:xfrm>
        </p:spPr>
        <p:txBody>
          <a:bodyPr/>
          <a:lstStyle/>
          <a:p>
            <a:r>
              <a:rPr lang="en-US" sz="2400" dirty="0"/>
              <a:t>Files are saved into a repository.</a:t>
            </a:r>
          </a:p>
          <a:p>
            <a:r>
              <a:rPr lang="en-US" sz="2400" dirty="0"/>
              <a:t>Please save all of your VOCA documents as a backup.</a:t>
            </a:r>
          </a:p>
          <a:p>
            <a:endParaRPr lang="en-US" dirty="0"/>
          </a:p>
        </p:txBody>
      </p:sp>
      <p:sp>
        <p:nvSpPr>
          <p:cNvPr id="4" name="Slide Number Placeholder 3">
            <a:extLst>
              <a:ext uri="{FF2B5EF4-FFF2-40B4-BE49-F238E27FC236}">
                <a16:creationId xmlns:a16="http://schemas.microsoft.com/office/drawing/2014/main" id="{C37F0F01-58F9-9809-0D47-F6D97DDAF0ED}"/>
              </a:ext>
            </a:extLst>
          </p:cNvPr>
          <p:cNvSpPr>
            <a:spLocks noGrp="1"/>
          </p:cNvSpPr>
          <p:nvPr>
            <p:ph type="sldNum" sz="quarter" idx="12"/>
          </p:nvPr>
        </p:nvSpPr>
        <p:spPr/>
        <p:txBody>
          <a:bodyPr/>
          <a:lstStyle/>
          <a:p>
            <a:fld id="{CB81B640-7934-4822-9EC8-1F75B3535AD4}" type="slidenum">
              <a:rPr lang="en-US" smtClean="0"/>
              <a:t>32</a:t>
            </a:fld>
            <a:endParaRPr lang="en-US" dirty="0"/>
          </a:p>
        </p:txBody>
      </p:sp>
      <p:pic>
        <p:nvPicPr>
          <p:cNvPr id="5" name="Picture 4">
            <a:extLst>
              <a:ext uri="{FF2B5EF4-FFF2-40B4-BE49-F238E27FC236}">
                <a16:creationId xmlns:a16="http://schemas.microsoft.com/office/drawing/2014/main" id="{3F5411AF-2DF8-11BE-A69A-DFE4F4A41FA6}"/>
              </a:ext>
            </a:extLst>
          </p:cNvPr>
          <p:cNvPicPr>
            <a:picLocks noChangeAspect="1"/>
          </p:cNvPicPr>
          <p:nvPr/>
        </p:nvPicPr>
        <p:blipFill>
          <a:blip r:embed="rId3"/>
          <a:stretch>
            <a:fillRect/>
          </a:stretch>
        </p:blipFill>
        <p:spPr>
          <a:xfrm>
            <a:off x="715496" y="2880315"/>
            <a:ext cx="3861499" cy="1329043"/>
          </a:xfrm>
          <a:prstGeom prst="rect">
            <a:avLst/>
          </a:prstGeom>
        </p:spPr>
      </p:pic>
      <p:pic>
        <p:nvPicPr>
          <p:cNvPr id="6" name="Picture 5">
            <a:extLst>
              <a:ext uri="{FF2B5EF4-FFF2-40B4-BE49-F238E27FC236}">
                <a16:creationId xmlns:a16="http://schemas.microsoft.com/office/drawing/2014/main" id="{87D359B6-5EFC-2E49-9F42-48807E184591}"/>
              </a:ext>
            </a:extLst>
          </p:cNvPr>
          <p:cNvPicPr>
            <a:picLocks noChangeAspect="1"/>
          </p:cNvPicPr>
          <p:nvPr/>
        </p:nvPicPr>
        <p:blipFill>
          <a:blip r:embed="rId4"/>
          <a:stretch>
            <a:fillRect/>
          </a:stretch>
        </p:blipFill>
        <p:spPr>
          <a:xfrm>
            <a:off x="6530217" y="3544837"/>
            <a:ext cx="4442645" cy="1994186"/>
          </a:xfrm>
          <a:prstGeom prst="rect">
            <a:avLst/>
          </a:prstGeom>
        </p:spPr>
      </p:pic>
      <p:pic>
        <p:nvPicPr>
          <p:cNvPr id="8" name="Picture 7">
            <a:extLst>
              <a:ext uri="{FF2B5EF4-FFF2-40B4-BE49-F238E27FC236}">
                <a16:creationId xmlns:a16="http://schemas.microsoft.com/office/drawing/2014/main" id="{E20C9E91-115F-C079-9A0A-E8046F69171D}"/>
              </a:ext>
            </a:extLst>
          </p:cNvPr>
          <p:cNvPicPr>
            <a:picLocks noChangeAspect="1"/>
          </p:cNvPicPr>
          <p:nvPr/>
        </p:nvPicPr>
        <p:blipFill>
          <a:blip r:embed="rId5"/>
          <a:stretch>
            <a:fillRect/>
          </a:stretch>
        </p:blipFill>
        <p:spPr>
          <a:xfrm>
            <a:off x="647578" y="4498102"/>
            <a:ext cx="5408919" cy="1579001"/>
          </a:xfrm>
          <a:prstGeom prst="rect">
            <a:avLst/>
          </a:prstGeom>
        </p:spPr>
      </p:pic>
      <p:pic>
        <p:nvPicPr>
          <p:cNvPr id="9" name="Picture 8">
            <a:extLst>
              <a:ext uri="{FF2B5EF4-FFF2-40B4-BE49-F238E27FC236}">
                <a16:creationId xmlns:a16="http://schemas.microsoft.com/office/drawing/2014/main" id="{5C11F5A7-376D-1C05-E7EB-E9A62B29E4D2}"/>
              </a:ext>
            </a:extLst>
          </p:cNvPr>
          <p:cNvPicPr>
            <a:picLocks noChangeAspect="1"/>
          </p:cNvPicPr>
          <p:nvPr/>
        </p:nvPicPr>
        <p:blipFill>
          <a:blip r:embed="rId6"/>
          <a:stretch>
            <a:fillRect/>
          </a:stretch>
        </p:blipFill>
        <p:spPr>
          <a:xfrm>
            <a:off x="5634226" y="4009135"/>
            <a:ext cx="774259" cy="774259"/>
          </a:xfrm>
          <a:prstGeom prst="rect">
            <a:avLst/>
          </a:prstGeom>
        </p:spPr>
      </p:pic>
      <p:pic>
        <p:nvPicPr>
          <p:cNvPr id="10" name="Picture 9">
            <a:extLst>
              <a:ext uri="{FF2B5EF4-FFF2-40B4-BE49-F238E27FC236}">
                <a16:creationId xmlns:a16="http://schemas.microsoft.com/office/drawing/2014/main" id="{DE6B91EC-8077-E4F9-1733-B644BD12EC06}"/>
              </a:ext>
            </a:extLst>
          </p:cNvPr>
          <p:cNvPicPr>
            <a:picLocks noChangeAspect="1"/>
          </p:cNvPicPr>
          <p:nvPr/>
        </p:nvPicPr>
        <p:blipFill>
          <a:blip r:embed="rId7"/>
          <a:stretch>
            <a:fillRect/>
          </a:stretch>
        </p:blipFill>
        <p:spPr>
          <a:xfrm>
            <a:off x="7045809" y="2877686"/>
            <a:ext cx="3821549" cy="590071"/>
          </a:xfrm>
          <a:prstGeom prst="rect">
            <a:avLst/>
          </a:prstGeom>
        </p:spPr>
      </p:pic>
    </p:spTree>
    <p:extLst>
      <p:ext uri="{BB962C8B-B14F-4D97-AF65-F5344CB8AC3E}">
        <p14:creationId xmlns:p14="http://schemas.microsoft.com/office/powerpoint/2010/main" val="3162088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9D83FE-B731-A0C6-ABD9-317AF73300A8}"/>
              </a:ext>
            </a:extLst>
          </p:cNvPr>
          <p:cNvSpPr>
            <a:spLocks noGrp="1"/>
          </p:cNvSpPr>
          <p:nvPr>
            <p:ph type="title"/>
          </p:nvPr>
        </p:nvSpPr>
        <p:spPr>
          <a:xfrm>
            <a:off x="1069848" y="484632"/>
            <a:ext cx="10058400" cy="1609344"/>
          </a:xfrm>
        </p:spPr>
        <p:txBody>
          <a:bodyPr>
            <a:normAutofit/>
          </a:bodyPr>
          <a:lstStyle/>
          <a:p>
            <a:r>
              <a:rPr lang="en-US" b="1" dirty="0"/>
              <a:t>Travel</a:t>
            </a:r>
          </a:p>
        </p:txBody>
      </p:sp>
      <p:pic>
        <p:nvPicPr>
          <p:cNvPr id="5" name="Picture 4">
            <a:extLst>
              <a:ext uri="{FF2B5EF4-FFF2-40B4-BE49-F238E27FC236}">
                <a16:creationId xmlns:a16="http://schemas.microsoft.com/office/drawing/2014/main" id="{EE302CED-728E-1CF9-E050-33AF806D8B85}"/>
              </a:ext>
            </a:extLst>
          </p:cNvPr>
          <p:cNvPicPr>
            <a:picLocks noChangeAspect="1"/>
          </p:cNvPicPr>
          <p:nvPr/>
        </p:nvPicPr>
        <p:blipFill rotWithShape="1">
          <a:blip r:embed="rId5"/>
          <a:srcRect l="15256" r="2364" b="-2"/>
          <a:stretch/>
        </p:blipFill>
        <p:spPr>
          <a:xfrm>
            <a:off x="1007200" y="2270190"/>
            <a:ext cx="4898300" cy="3907158"/>
          </a:xfrm>
          <a:prstGeom prst="rect">
            <a:avLst/>
          </a:prstGeom>
        </p:spPr>
      </p:pic>
      <p:sp>
        <p:nvSpPr>
          <p:cNvPr id="3" name="Content Placeholder 2">
            <a:extLst>
              <a:ext uri="{FF2B5EF4-FFF2-40B4-BE49-F238E27FC236}">
                <a16:creationId xmlns:a16="http://schemas.microsoft.com/office/drawing/2014/main" id="{A1EE0F2D-5957-A9CE-0128-EBDAACFB499A}"/>
              </a:ext>
            </a:extLst>
          </p:cNvPr>
          <p:cNvSpPr>
            <a:spLocks noGrp="1"/>
          </p:cNvSpPr>
          <p:nvPr>
            <p:ph idx="1"/>
          </p:nvPr>
        </p:nvSpPr>
        <p:spPr>
          <a:xfrm>
            <a:off x="5996098" y="2388499"/>
            <a:ext cx="5405628" cy="3864505"/>
          </a:xfrm>
        </p:spPr>
        <p:txBody>
          <a:bodyPr anchor="ctr">
            <a:normAutofit fontScale="92500" lnSpcReduction="20000"/>
          </a:bodyPr>
          <a:lstStyle/>
          <a:p>
            <a:endParaRPr lang="en-US" sz="2400" dirty="0">
              <a:highlight>
                <a:srgbClr val="FF0000"/>
              </a:highlight>
            </a:endParaRPr>
          </a:p>
          <a:p>
            <a:r>
              <a:rPr lang="en-US" sz="2400" dirty="0">
                <a:highlight>
                  <a:srgbClr val="FF0000"/>
                </a:highlight>
              </a:rPr>
              <a:t>IRS Standard Mileage rate:  0.625 cents </a:t>
            </a:r>
            <a:r>
              <a:rPr lang="en-US" sz="2400" dirty="0">
                <a:highlight>
                  <a:srgbClr val="FF0000"/>
                </a:highlight>
                <a:hlinkClick r:id="rId6"/>
              </a:rPr>
              <a:t>https://www.irs.gov/tax</a:t>
            </a:r>
            <a:r>
              <a:rPr lang="en-US" sz="2400" dirty="0">
                <a:hlinkClick r:id="rId6"/>
              </a:rPr>
              <a:t>-professionals/standard-mileage-rates</a:t>
            </a:r>
            <a:r>
              <a:rPr lang="en-US" sz="2400" dirty="0"/>
              <a:t>.</a:t>
            </a:r>
          </a:p>
          <a:p>
            <a:r>
              <a:rPr lang="en-US" sz="2400" dirty="0"/>
              <a:t>Current State Mileage rate is the same as the IRS standard mileage rate above.</a:t>
            </a:r>
          </a:p>
          <a:p>
            <a:r>
              <a:rPr lang="en-US" sz="2400" dirty="0"/>
              <a:t>Use map programs, such as Google Maps or MapQuest to document map miles for all in-state travel.  Keep documentation and travel reimbursement claims in the VOCA binder.</a:t>
            </a:r>
          </a:p>
          <a:p>
            <a:r>
              <a:rPr lang="en-US" sz="2400" dirty="0"/>
              <a:t>Rates may be found at the </a:t>
            </a:r>
            <a:r>
              <a:rPr lang="en-US" sz="2400" dirty="0">
                <a:hlinkClick r:id="rId7"/>
              </a:rPr>
              <a:t>GSA website</a:t>
            </a:r>
            <a:r>
              <a:rPr lang="en-US" sz="1900" dirty="0"/>
              <a:t>	</a:t>
            </a:r>
          </a:p>
          <a:p>
            <a:endParaRPr lang="en-US" sz="1900" dirty="0"/>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987537CA-DCC1-FB5C-384A-928D251F404C}"/>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33</a:t>
            </a:fld>
            <a:endParaRPr lang="en-US" dirty="0"/>
          </a:p>
        </p:txBody>
      </p:sp>
    </p:spTree>
    <p:extLst>
      <p:ext uri="{BB962C8B-B14F-4D97-AF65-F5344CB8AC3E}">
        <p14:creationId xmlns:p14="http://schemas.microsoft.com/office/powerpoint/2010/main" val="2130351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35A64-127C-9915-1376-FEC702DAADA4}"/>
              </a:ext>
            </a:extLst>
          </p:cNvPr>
          <p:cNvSpPr>
            <a:spLocks noGrp="1"/>
          </p:cNvSpPr>
          <p:nvPr>
            <p:ph type="title"/>
          </p:nvPr>
        </p:nvSpPr>
        <p:spPr>
          <a:xfrm>
            <a:off x="6383901" y="401980"/>
            <a:ext cx="5246423" cy="1517984"/>
          </a:xfrm>
        </p:spPr>
        <p:txBody>
          <a:bodyPr>
            <a:normAutofit/>
          </a:bodyPr>
          <a:lstStyle/>
          <a:p>
            <a:r>
              <a:rPr lang="en-US" sz="4800" dirty="0">
                <a:solidFill>
                  <a:srgbClr val="000000"/>
                </a:solidFill>
              </a:rPr>
              <a:t>Volunteers</a:t>
            </a:r>
          </a:p>
        </p:txBody>
      </p:sp>
      <p:pic>
        <p:nvPicPr>
          <p:cNvPr id="6" name="Picture 5" descr="Hands holding each other's wrists and interlinked to form a circle">
            <a:extLst>
              <a:ext uri="{FF2B5EF4-FFF2-40B4-BE49-F238E27FC236}">
                <a16:creationId xmlns:a16="http://schemas.microsoft.com/office/drawing/2014/main" id="{B96A21CC-D2EE-7BE2-25EF-F80D57032DDA}"/>
              </a:ext>
            </a:extLst>
          </p:cNvPr>
          <p:cNvPicPr>
            <a:picLocks noChangeAspect="1"/>
          </p:cNvPicPr>
          <p:nvPr/>
        </p:nvPicPr>
        <p:blipFill rotWithShape="1">
          <a:blip r:embed="rId3"/>
          <a:srcRect l="20201" r="16568"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FBA782C6-0540-1642-DFA0-FBBD1C58999E}"/>
              </a:ext>
            </a:extLst>
          </p:cNvPr>
          <p:cNvSpPr>
            <a:spLocks noGrp="1"/>
          </p:cNvSpPr>
          <p:nvPr>
            <p:ph idx="1"/>
          </p:nvPr>
        </p:nvSpPr>
        <p:spPr>
          <a:xfrm>
            <a:off x="6866945" y="2112570"/>
            <a:ext cx="4869179" cy="3065865"/>
          </a:xfrm>
        </p:spPr>
        <p:txBody>
          <a:bodyPr anchor="t">
            <a:normAutofit/>
          </a:bodyPr>
          <a:lstStyle/>
          <a:p>
            <a:r>
              <a:rPr lang="en-US" sz="2800" dirty="0">
                <a:solidFill>
                  <a:srgbClr val="000000"/>
                </a:solidFill>
              </a:rPr>
              <a:t>Utilizing volunteers is a requirement of receiving VOCA funds.</a:t>
            </a:r>
          </a:p>
          <a:p>
            <a:r>
              <a:rPr lang="en-US" sz="2800" dirty="0">
                <a:solidFill>
                  <a:srgbClr val="000000"/>
                </a:solidFill>
              </a:rPr>
              <a:t>A volunteer waiver may be requested if all efforts to recruit volunteers have been exhausted.</a:t>
            </a:r>
          </a:p>
          <a:p>
            <a:endParaRPr lang="en-US" sz="1800" dirty="0">
              <a:solidFill>
                <a:srgbClr val="000000"/>
              </a:solidFill>
            </a:endParaRP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Slide Number Placeholder 3">
            <a:extLst>
              <a:ext uri="{FF2B5EF4-FFF2-40B4-BE49-F238E27FC236}">
                <a16:creationId xmlns:a16="http://schemas.microsoft.com/office/drawing/2014/main" id="{6A5FD127-90BE-0185-18D1-8B41D75536FE}"/>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34</a:t>
            </a:fld>
            <a:endParaRPr lang="en-US" dirty="0"/>
          </a:p>
        </p:txBody>
      </p:sp>
    </p:spTree>
    <p:extLst>
      <p:ext uri="{BB962C8B-B14F-4D97-AF65-F5344CB8AC3E}">
        <p14:creationId xmlns:p14="http://schemas.microsoft.com/office/powerpoint/2010/main" val="1413746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2A739F-0F22-7B1E-BEBA-41E02F1814B2}"/>
              </a:ext>
            </a:extLst>
          </p:cNvPr>
          <p:cNvSpPr>
            <a:spLocks noGrp="1"/>
          </p:cNvSpPr>
          <p:nvPr>
            <p:ph type="title"/>
          </p:nvPr>
        </p:nvSpPr>
        <p:spPr>
          <a:xfrm>
            <a:off x="1069848" y="484632"/>
            <a:ext cx="10058400" cy="1609344"/>
          </a:xfrm>
        </p:spPr>
        <p:txBody>
          <a:bodyPr>
            <a:normAutofit/>
          </a:bodyPr>
          <a:lstStyle/>
          <a:p>
            <a:r>
              <a:rPr lang="en-US" b="1" dirty="0"/>
              <a:t>VOCA Compliance</a:t>
            </a:r>
          </a:p>
        </p:txBody>
      </p:sp>
      <p:sp>
        <p:nvSpPr>
          <p:cNvPr id="3" name="Content Placeholder 2">
            <a:extLst>
              <a:ext uri="{FF2B5EF4-FFF2-40B4-BE49-F238E27FC236}">
                <a16:creationId xmlns:a16="http://schemas.microsoft.com/office/drawing/2014/main" id="{F32D0FA8-7D8B-8F19-F565-0944AF63094E}"/>
              </a:ext>
            </a:extLst>
          </p:cNvPr>
          <p:cNvSpPr>
            <a:spLocks noGrp="1"/>
          </p:cNvSpPr>
          <p:nvPr>
            <p:ph idx="1"/>
          </p:nvPr>
        </p:nvSpPr>
        <p:spPr>
          <a:xfrm>
            <a:off x="1069848" y="2320412"/>
            <a:ext cx="10058400" cy="4088605"/>
          </a:xfrm>
        </p:spPr>
        <p:txBody>
          <a:bodyPr>
            <a:normAutofit lnSpcReduction="10000"/>
          </a:bodyPr>
          <a:lstStyle/>
          <a:p>
            <a:pPr marL="0" indent="0">
              <a:buNone/>
            </a:pPr>
            <a:r>
              <a:rPr lang="en-US" sz="2400" b="1" dirty="0"/>
              <a:t>The VOCA Compliance procedures ensure that all documents required by VOCA are submitted on time:</a:t>
            </a:r>
            <a:br>
              <a:rPr lang="en-US" dirty="0"/>
            </a:br>
            <a:endParaRPr lang="en-US" dirty="0"/>
          </a:p>
          <a:p>
            <a:r>
              <a:rPr lang="en-US" sz="2400" dirty="0"/>
              <a:t>MFRs, QFRs, SAR, &amp; PMTs </a:t>
            </a:r>
          </a:p>
          <a:p>
            <a:r>
              <a:rPr lang="en-US" sz="2400" dirty="0"/>
              <a:t>EEOP, Certified Assurances, Periodic Certification</a:t>
            </a:r>
          </a:p>
          <a:p>
            <a:r>
              <a:rPr lang="en-US" sz="2400" dirty="0"/>
              <a:t>SAM Exclusion/Debarment List</a:t>
            </a:r>
          </a:p>
          <a:p>
            <a:r>
              <a:rPr lang="en-US" sz="2400" dirty="0"/>
              <a:t>Monthly expenditures and Match to ensure the funds are being expended and reported accurately</a:t>
            </a:r>
          </a:p>
          <a:p>
            <a:r>
              <a:rPr lang="en-US" sz="2400" dirty="0"/>
              <a:t>Ensuring subgrantees are compliant with special conditions</a:t>
            </a:r>
          </a:p>
          <a:p>
            <a:r>
              <a:rPr lang="en-US" sz="2400" dirty="0"/>
              <a:t>Tracking of audit requests and final audit reports</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BC8124C-E195-A798-73D4-7F657041FE25}"/>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35</a:t>
            </a:fld>
            <a:endParaRPr lang="en-US" dirty="0"/>
          </a:p>
        </p:txBody>
      </p:sp>
    </p:spTree>
    <p:extLst>
      <p:ext uri="{BB962C8B-B14F-4D97-AF65-F5344CB8AC3E}">
        <p14:creationId xmlns:p14="http://schemas.microsoft.com/office/powerpoint/2010/main" val="3155743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5EE4B6-3684-51A3-1318-4EA2F7225228}"/>
              </a:ext>
            </a:extLst>
          </p:cNvPr>
          <p:cNvSpPr>
            <a:spLocks noGrp="1"/>
          </p:cNvSpPr>
          <p:nvPr>
            <p:ph type="title"/>
          </p:nvPr>
        </p:nvSpPr>
        <p:spPr>
          <a:xfrm>
            <a:off x="1069848" y="484632"/>
            <a:ext cx="10058400" cy="1609344"/>
          </a:xfrm>
        </p:spPr>
        <p:txBody>
          <a:bodyPr>
            <a:normAutofit/>
          </a:bodyPr>
          <a:lstStyle/>
          <a:p>
            <a:r>
              <a:rPr lang="en-US" b="1" dirty="0"/>
              <a:t>VOCA Compliance</a:t>
            </a:r>
          </a:p>
        </p:txBody>
      </p:sp>
      <p:pic>
        <p:nvPicPr>
          <p:cNvPr id="5" name="Picture 4">
            <a:extLst>
              <a:ext uri="{FF2B5EF4-FFF2-40B4-BE49-F238E27FC236}">
                <a16:creationId xmlns:a16="http://schemas.microsoft.com/office/drawing/2014/main" id="{70D72207-E9D4-07C2-3695-96469A43DF29}"/>
              </a:ext>
            </a:extLst>
          </p:cNvPr>
          <p:cNvPicPr>
            <a:picLocks noChangeAspect="1"/>
          </p:cNvPicPr>
          <p:nvPr/>
        </p:nvPicPr>
        <p:blipFill rotWithShape="1">
          <a:blip r:embed="rId5"/>
          <a:srcRect l="690" r="-3" b="-3"/>
          <a:stretch/>
        </p:blipFill>
        <p:spPr>
          <a:xfrm>
            <a:off x="1069848" y="2442837"/>
            <a:ext cx="4287393" cy="3291840"/>
          </a:xfrm>
          <a:prstGeom prst="rect">
            <a:avLst/>
          </a:prstGeom>
        </p:spPr>
      </p:pic>
      <p:sp>
        <p:nvSpPr>
          <p:cNvPr id="3" name="Content Placeholder 2">
            <a:extLst>
              <a:ext uri="{FF2B5EF4-FFF2-40B4-BE49-F238E27FC236}">
                <a16:creationId xmlns:a16="http://schemas.microsoft.com/office/drawing/2014/main" id="{02713821-2BCC-6F1F-AB74-7418BE096AF9}"/>
              </a:ext>
            </a:extLst>
          </p:cNvPr>
          <p:cNvSpPr>
            <a:spLocks noGrp="1"/>
          </p:cNvSpPr>
          <p:nvPr>
            <p:ph idx="1"/>
          </p:nvPr>
        </p:nvSpPr>
        <p:spPr>
          <a:xfrm>
            <a:off x="5981700" y="2320412"/>
            <a:ext cx="5329428" cy="3851787"/>
          </a:xfrm>
        </p:spPr>
        <p:txBody>
          <a:bodyPr anchor="ctr">
            <a:normAutofit/>
          </a:bodyPr>
          <a:lstStyle/>
          <a:p>
            <a:pPr marL="0" indent="0">
              <a:buNone/>
            </a:pPr>
            <a:r>
              <a:rPr lang="en-US" sz="2400" b="1" dirty="0"/>
              <a:t>Why is this important?</a:t>
            </a:r>
          </a:p>
          <a:p>
            <a:r>
              <a:rPr lang="en-US" sz="2400" dirty="0"/>
              <a:t>DAC must ensure each subgrantee is in compliance with grant requirements, </a:t>
            </a:r>
            <a:r>
              <a:rPr lang="en-US" sz="2400" b="1" u="sng" dirty="0"/>
              <a:t>and</a:t>
            </a:r>
            <a:r>
              <a:rPr lang="en-US" sz="2400" dirty="0"/>
              <a:t> ensure, as the State Administering Agency (SAA), we are also in compliance when administering the VOCA grant award. </a:t>
            </a:r>
          </a:p>
          <a:p>
            <a:endParaRPr lang="en-US" dirty="0"/>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6B24678F-9AEE-63CD-1283-00DE29405A99}"/>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36</a:t>
            </a:fld>
            <a:endParaRPr lang="en-US" dirty="0"/>
          </a:p>
        </p:txBody>
      </p:sp>
    </p:spTree>
    <p:extLst>
      <p:ext uri="{BB962C8B-B14F-4D97-AF65-F5344CB8AC3E}">
        <p14:creationId xmlns:p14="http://schemas.microsoft.com/office/powerpoint/2010/main" val="3075228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496C-A901-170C-5F46-B7E8DFEBFB12}"/>
              </a:ext>
            </a:extLst>
          </p:cNvPr>
          <p:cNvSpPr>
            <a:spLocks noGrp="1"/>
          </p:cNvSpPr>
          <p:nvPr>
            <p:ph type="title"/>
          </p:nvPr>
        </p:nvSpPr>
        <p:spPr>
          <a:xfrm>
            <a:off x="663448" y="375728"/>
            <a:ext cx="4730451" cy="1130300"/>
          </a:xfrm>
        </p:spPr>
        <p:txBody>
          <a:bodyPr>
            <a:normAutofit/>
          </a:bodyPr>
          <a:lstStyle/>
          <a:p>
            <a:r>
              <a:rPr lang="en-US" altLang="en-US" sz="4400" b="1" dirty="0"/>
              <a:t>Late Reports</a:t>
            </a:r>
            <a:endParaRPr lang="en-US" sz="4400" b="1" dirty="0"/>
          </a:p>
        </p:txBody>
      </p:sp>
      <p:sp>
        <p:nvSpPr>
          <p:cNvPr id="3" name="Content Placeholder 2">
            <a:extLst>
              <a:ext uri="{FF2B5EF4-FFF2-40B4-BE49-F238E27FC236}">
                <a16:creationId xmlns:a16="http://schemas.microsoft.com/office/drawing/2014/main" id="{53519DC7-03EB-E4AC-C933-ABF53BD12D4E}"/>
              </a:ext>
            </a:extLst>
          </p:cNvPr>
          <p:cNvSpPr>
            <a:spLocks noGrp="1"/>
          </p:cNvSpPr>
          <p:nvPr>
            <p:ph idx="1"/>
          </p:nvPr>
        </p:nvSpPr>
        <p:spPr>
          <a:xfrm>
            <a:off x="663448" y="1612900"/>
            <a:ext cx="5008883" cy="4659884"/>
          </a:xfrm>
        </p:spPr>
        <p:txBody>
          <a:bodyPr>
            <a:noAutofit/>
          </a:bodyPr>
          <a:lstStyle/>
          <a:p>
            <a:r>
              <a:rPr lang="en-US" sz="2400" dirty="0"/>
              <a:t>IMPORTANT: You must submit all MFRs, QFRs (</a:t>
            </a:r>
            <a:r>
              <a:rPr lang="en-US" sz="2400" u="sng" dirty="0"/>
              <a:t>even if there are no expenses to report</a:t>
            </a:r>
            <a:r>
              <a:rPr lang="en-US" sz="2400" dirty="0"/>
              <a:t>) and quarterly PMT Reports, as required by DAC.</a:t>
            </a:r>
          </a:p>
          <a:p>
            <a:r>
              <a:rPr lang="en-US" sz="2400" dirty="0"/>
              <a:t>VOCA Board members receive a list of all subgrantees that have submitted 3 or more late reports throughout the grant year.</a:t>
            </a:r>
          </a:p>
          <a:p>
            <a:r>
              <a:rPr lang="en-US" sz="2400" dirty="0"/>
              <a:t>The initiation of a monthly request for funds (MFR) will not be permitted in OKGrants after the due date.</a:t>
            </a:r>
          </a:p>
        </p:txBody>
      </p:sp>
      <p:pic>
        <p:nvPicPr>
          <p:cNvPr id="2054" name="Picture 6" descr="SLT | Adapting to New Federal Tax Returns Due Dates in New York - The CPA  Journal">
            <a:extLst>
              <a:ext uri="{FF2B5EF4-FFF2-40B4-BE49-F238E27FC236}">
                <a16:creationId xmlns:a16="http://schemas.microsoft.com/office/drawing/2014/main" id="{8D355435-C9E6-0B7C-50EE-CC6331BF70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5" r="26220" b="-2"/>
          <a:stretch/>
        </p:blipFill>
        <p:spPr bwMode="auto">
          <a:xfrm>
            <a:off x="5913124" y="10"/>
            <a:ext cx="6278877" cy="61213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
        <p:nvSpPr>
          <p:cNvPr id="2084" name="Freeform: Shape 2071">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36A3AB0B-1D0A-174D-A36C-DE5601971E76}"/>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37</a:t>
            </a:fld>
            <a:endParaRPr lang="en-US" dirty="0"/>
          </a:p>
        </p:txBody>
      </p:sp>
    </p:spTree>
    <p:extLst>
      <p:ext uri="{BB962C8B-B14F-4D97-AF65-F5344CB8AC3E}">
        <p14:creationId xmlns:p14="http://schemas.microsoft.com/office/powerpoint/2010/main" val="3902141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23B7-C295-1B2F-2A57-D5B7D0FE527E}"/>
              </a:ext>
            </a:extLst>
          </p:cNvPr>
          <p:cNvSpPr>
            <a:spLocks noGrp="1"/>
          </p:cNvSpPr>
          <p:nvPr>
            <p:ph type="title"/>
          </p:nvPr>
        </p:nvSpPr>
        <p:spPr>
          <a:xfrm>
            <a:off x="1069848" y="484632"/>
            <a:ext cx="10058400" cy="1064768"/>
          </a:xfrm>
        </p:spPr>
        <p:txBody>
          <a:bodyPr/>
          <a:lstStyle/>
          <a:p>
            <a:r>
              <a:rPr lang="en-US" b="1" dirty="0"/>
              <a:t>Late Reports cont.</a:t>
            </a:r>
          </a:p>
        </p:txBody>
      </p:sp>
      <p:sp>
        <p:nvSpPr>
          <p:cNvPr id="3" name="Content Placeholder 2">
            <a:extLst>
              <a:ext uri="{FF2B5EF4-FFF2-40B4-BE49-F238E27FC236}">
                <a16:creationId xmlns:a16="http://schemas.microsoft.com/office/drawing/2014/main" id="{D9E14123-B267-A4B7-E069-447BE5B61D3F}"/>
              </a:ext>
            </a:extLst>
          </p:cNvPr>
          <p:cNvSpPr>
            <a:spLocks noGrp="1"/>
          </p:cNvSpPr>
          <p:nvPr>
            <p:ph idx="1"/>
          </p:nvPr>
        </p:nvSpPr>
        <p:spPr>
          <a:xfrm>
            <a:off x="1069848" y="1638300"/>
            <a:ext cx="10058400" cy="4533900"/>
          </a:xfrm>
        </p:spPr>
        <p:txBody>
          <a:bodyPr>
            <a:normAutofit/>
          </a:bodyPr>
          <a:lstStyle/>
          <a:p>
            <a:pPr marL="0" indent="0">
              <a:buNone/>
            </a:pPr>
            <a:r>
              <a:rPr lang="en-US" sz="2400" dirty="0">
                <a:highlight>
                  <a:srgbClr val="FFFF00"/>
                </a:highlight>
              </a:rPr>
              <a:t>First Year </a:t>
            </a:r>
            <a:r>
              <a:rPr lang="en-US" sz="2400" dirty="0"/>
              <a:t>following late reporting Special Condition language:</a:t>
            </a:r>
          </a:p>
          <a:p>
            <a:pPr lvl="2"/>
            <a:r>
              <a:rPr lang="en-US" sz="2400" i="1" dirty="0"/>
              <a:t>The subgrantee will submit all reports on time and understands that failure to do so may jeopardize future funding and/or result in grant suspension.</a:t>
            </a:r>
          </a:p>
          <a:p>
            <a:endParaRPr lang="en-US" sz="2400" dirty="0"/>
          </a:p>
          <a:p>
            <a:pPr marL="0" indent="0">
              <a:buNone/>
            </a:pPr>
            <a:r>
              <a:rPr lang="en-US" sz="2400" dirty="0">
                <a:highlight>
                  <a:srgbClr val="FFFF00"/>
                </a:highlight>
              </a:rPr>
              <a:t>Second Year </a:t>
            </a:r>
            <a:r>
              <a:rPr lang="en-US" sz="2400" dirty="0"/>
              <a:t>following late reporting Special Condition language:</a:t>
            </a:r>
          </a:p>
          <a:p>
            <a:pPr lvl="2"/>
            <a:r>
              <a:rPr lang="en-US" sz="2400" i="1" dirty="0"/>
              <a:t>The subgrantee will submit all reports on time and understands that failure to do so one time will immediately result in grant suspension and funds forfeited for the remainder of the grant year.</a:t>
            </a:r>
          </a:p>
          <a:p>
            <a:endParaRPr lang="en-US" dirty="0"/>
          </a:p>
        </p:txBody>
      </p:sp>
      <p:sp>
        <p:nvSpPr>
          <p:cNvPr id="4" name="Slide Number Placeholder 3">
            <a:extLst>
              <a:ext uri="{FF2B5EF4-FFF2-40B4-BE49-F238E27FC236}">
                <a16:creationId xmlns:a16="http://schemas.microsoft.com/office/drawing/2014/main" id="{EAC7617A-E18D-4CB4-82E8-F2AB96813686}"/>
              </a:ext>
            </a:extLst>
          </p:cNvPr>
          <p:cNvSpPr>
            <a:spLocks noGrp="1"/>
          </p:cNvSpPr>
          <p:nvPr>
            <p:ph type="sldNum" sz="quarter" idx="12"/>
          </p:nvPr>
        </p:nvSpPr>
        <p:spPr/>
        <p:txBody>
          <a:bodyPr/>
          <a:lstStyle/>
          <a:p>
            <a:fld id="{CB81B640-7934-4822-9EC8-1F75B3535AD4}" type="slidenum">
              <a:rPr lang="en-US" smtClean="0"/>
              <a:t>38</a:t>
            </a:fld>
            <a:endParaRPr lang="en-US" dirty="0"/>
          </a:p>
        </p:txBody>
      </p:sp>
    </p:spTree>
    <p:extLst>
      <p:ext uri="{BB962C8B-B14F-4D97-AF65-F5344CB8AC3E}">
        <p14:creationId xmlns:p14="http://schemas.microsoft.com/office/powerpoint/2010/main" val="1180527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Rectangle 12">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3">
              <a:alphaModFix amt="4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E06C19-42A0-43FD-60F2-4A61BF67EA9C}"/>
              </a:ext>
            </a:extLst>
          </p:cNvPr>
          <p:cNvSpPr>
            <a:spLocks noGrp="1"/>
          </p:cNvSpPr>
          <p:nvPr>
            <p:ph type="title"/>
          </p:nvPr>
        </p:nvSpPr>
        <p:spPr>
          <a:xfrm>
            <a:off x="1293609" y="491067"/>
            <a:ext cx="4943870" cy="2556934"/>
          </a:xfrm>
        </p:spPr>
        <p:txBody>
          <a:bodyPr>
            <a:normAutofit/>
          </a:bodyPr>
          <a:lstStyle/>
          <a:p>
            <a:r>
              <a:rPr lang="en-US" sz="4400" b="1" dirty="0">
                <a:solidFill>
                  <a:schemeClr val="tx1"/>
                </a:solidFill>
              </a:rPr>
              <a:t>VOCA IS A REIMBURSEMENT GRANT!</a:t>
            </a:r>
          </a:p>
        </p:txBody>
      </p:sp>
      <p:sp>
        <p:nvSpPr>
          <p:cNvPr id="3" name="Content Placeholder 2">
            <a:extLst>
              <a:ext uri="{FF2B5EF4-FFF2-40B4-BE49-F238E27FC236}">
                <a16:creationId xmlns:a16="http://schemas.microsoft.com/office/drawing/2014/main" id="{1776BAB5-5D14-033C-6722-C5CCFD99ACCE}"/>
              </a:ext>
            </a:extLst>
          </p:cNvPr>
          <p:cNvSpPr>
            <a:spLocks noGrp="1"/>
          </p:cNvSpPr>
          <p:nvPr>
            <p:ph idx="1"/>
          </p:nvPr>
        </p:nvSpPr>
        <p:spPr>
          <a:xfrm>
            <a:off x="6807991" y="506723"/>
            <a:ext cx="5326873" cy="5571066"/>
          </a:xfrm>
        </p:spPr>
        <p:txBody>
          <a:bodyPr anchor="ctr">
            <a:normAutofit/>
          </a:bodyPr>
          <a:lstStyle/>
          <a:p>
            <a:endParaRPr lang="en-US" sz="1800" dirty="0"/>
          </a:p>
          <a:p>
            <a:pPr marL="0" indent="0">
              <a:buNone/>
            </a:pPr>
            <a:r>
              <a:rPr lang="en-US" sz="3600" dirty="0"/>
              <a:t>VOCA project expenses will be paid using another funding source and then “reimbursed” with VOCA funds each month.</a:t>
            </a:r>
          </a:p>
          <a:p>
            <a:endParaRPr lang="en-US" sz="1800" dirty="0"/>
          </a:p>
        </p:txBody>
      </p:sp>
      <p:grpSp>
        <p:nvGrpSpPr>
          <p:cNvPr id="15" name="Group 14">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6" name="Oval 15">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18AB5DEB-65A9-59A0-6CF3-F4F9B8AA3091}"/>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39</a:t>
            </a:fld>
            <a:endParaRPr lang="en-US" dirty="0"/>
          </a:p>
        </p:txBody>
      </p:sp>
    </p:spTree>
    <p:extLst>
      <p:ext uri="{BB962C8B-B14F-4D97-AF65-F5344CB8AC3E}">
        <p14:creationId xmlns:p14="http://schemas.microsoft.com/office/powerpoint/2010/main" val="55119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7A8452-6DCF-5E75-02F7-47576E1C9931}"/>
              </a:ext>
            </a:extLst>
          </p:cNvPr>
          <p:cNvSpPr>
            <a:spLocks noGrp="1"/>
          </p:cNvSpPr>
          <p:nvPr>
            <p:ph type="title"/>
          </p:nvPr>
        </p:nvSpPr>
        <p:spPr>
          <a:xfrm>
            <a:off x="1069848" y="484632"/>
            <a:ext cx="10058400" cy="1101188"/>
          </a:xfrm>
        </p:spPr>
        <p:txBody>
          <a:bodyPr/>
          <a:lstStyle/>
          <a:p>
            <a:pPr algn="ctr"/>
            <a:r>
              <a:rPr lang="en-US" altLang="en-US" dirty="0"/>
              <a:t>VOCA: Victims of Crime Act</a:t>
            </a:r>
            <a:endParaRPr lang="en-US" dirty="0"/>
          </a:p>
        </p:txBody>
      </p:sp>
      <p:sp>
        <p:nvSpPr>
          <p:cNvPr id="6" name="Content Placeholder 5">
            <a:extLst>
              <a:ext uri="{FF2B5EF4-FFF2-40B4-BE49-F238E27FC236}">
                <a16:creationId xmlns:a16="http://schemas.microsoft.com/office/drawing/2014/main" id="{BAFCEE33-653C-A0D7-0607-A9CA80F0A1F0}"/>
              </a:ext>
            </a:extLst>
          </p:cNvPr>
          <p:cNvSpPr>
            <a:spLocks noGrp="1"/>
          </p:cNvSpPr>
          <p:nvPr>
            <p:ph idx="1"/>
          </p:nvPr>
        </p:nvSpPr>
        <p:spPr>
          <a:xfrm>
            <a:off x="1069848" y="1943100"/>
            <a:ext cx="10058400" cy="4430268"/>
          </a:xfrm>
        </p:spPr>
        <p:txBody>
          <a:bodyPr/>
          <a:lstStyle/>
          <a:p>
            <a:pPr eaLnBrk="1" hangingPunct="1">
              <a:buFont typeface="Wingdings" panose="05000000000000000000" pitchFamily="2" charset="2"/>
              <a:buChar char="Ø"/>
            </a:pPr>
            <a:r>
              <a:rPr lang="en-US" altLang="en-US" sz="2400" dirty="0"/>
              <a:t>Enacted into federal law in 1984.</a:t>
            </a:r>
          </a:p>
          <a:p>
            <a:pPr eaLnBrk="1" hangingPunct="1">
              <a:buFont typeface="Wingdings" panose="05000000000000000000" pitchFamily="2" charset="2"/>
              <a:buChar char="Ø"/>
            </a:pPr>
            <a:r>
              <a:rPr lang="en-US" altLang="en-US" sz="2400" dirty="0"/>
              <a:t>Established the federal Crime Victims Fund.</a:t>
            </a:r>
          </a:p>
          <a:p>
            <a:pPr eaLnBrk="1" hangingPunct="1">
              <a:buFont typeface="Wingdings" panose="05000000000000000000" pitchFamily="2" charset="2"/>
              <a:buChar char="Ø"/>
            </a:pPr>
            <a:r>
              <a:rPr lang="en-US" altLang="en-US" sz="2400" dirty="0"/>
              <a:t>Funding is generated entirely by federal fines, penalty assessments, forfeited appearance and bail bonds.</a:t>
            </a:r>
          </a:p>
          <a:p>
            <a:pPr eaLnBrk="1" hangingPunct="1">
              <a:buFont typeface="Wingdings" panose="05000000000000000000" pitchFamily="2" charset="2"/>
              <a:buChar char="Ø"/>
            </a:pPr>
            <a:r>
              <a:rPr lang="en-US" altLang="en-US" sz="2400" dirty="0"/>
              <a:t>No taxpayer money is deposited into the Crime Victims Fund.</a:t>
            </a:r>
          </a:p>
          <a:p>
            <a:pPr marL="0" indent="0">
              <a:buNone/>
            </a:pPr>
            <a:endParaRPr lang="en-US" dirty="0"/>
          </a:p>
        </p:txBody>
      </p:sp>
      <p:sp>
        <p:nvSpPr>
          <p:cNvPr id="8" name="Slide Number Placeholder 7">
            <a:extLst>
              <a:ext uri="{FF2B5EF4-FFF2-40B4-BE49-F238E27FC236}">
                <a16:creationId xmlns:a16="http://schemas.microsoft.com/office/drawing/2014/main" id="{83EC4462-B1E8-4772-0EB0-BF801C2BF5F7}"/>
              </a:ext>
            </a:extLst>
          </p:cNvPr>
          <p:cNvSpPr>
            <a:spLocks noGrp="1"/>
          </p:cNvSpPr>
          <p:nvPr>
            <p:ph type="sldNum" sz="quarter" idx="12"/>
          </p:nvPr>
        </p:nvSpPr>
        <p:spPr/>
        <p:txBody>
          <a:bodyPr/>
          <a:lstStyle/>
          <a:p>
            <a:fld id="{CB81B640-7934-4822-9EC8-1F75B3535AD4}" type="slidenum">
              <a:rPr lang="en-US" smtClean="0"/>
              <a:t>4</a:t>
            </a:fld>
            <a:endParaRPr lang="en-US" dirty="0"/>
          </a:p>
        </p:txBody>
      </p:sp>
      <p:pic>
        <p:nvPicPr>
          <p:cNvPr id="7" name="Picture 6">
            <a:extLst>
              <a:ext uri="{FF2B5EF4-FFF2-40B4-BE49-F238E27FC236}">
                <a16:creationId xmlns:a16="http://schemas.microsoft.com/office/drawing/2014/main" id="{1022A775-0C19-BB50-AA60-F04632CF3A76}"/>
              </a:ext>
            </a:extLst>
          </p:cNvPr>
          <p:cNvPicPr>
            <a:picLocks noChangeAspect="1"/>
          </p:cNvPicPr>
          <p:nvPr/>
        </p:nvPicPr>
        <p:blipFill>
          <a:blip r:embed="rId3"/>
          <a:stretch>
            <a:fillRect/>
          </a:stretch>
        </p:blipFill>
        <p:spPr>
          <a:xfrm>
            <a:off x="5099217" y="4363929"/>
            <a:ext cx="1993565" cy="1652159"/>
          </a:xfrm>
          <a:prstGeom prst="rect">
            <a:avLst/>
          </a:prstGeom>
        </p:spPr>
      </p:pic>
    </p:spTree>
    <p:extLst>
      <p:ext uri="{BB962C8B-B14F-4D97-AF65-F5344CB8AC3E}">
        <p14:creationId xmlns:p14="http://schemas.microsoft.com/office/powerpoint/2010/main" val="3507838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FB54-FA4D-7F66-BFD4-9EA59D2548D4}"/>
              </a:ext>
            </a:extLst>
          </p:cNvPr>
          <p:cNvSpPr>
            <a:spLocks noGrp="1"/>
          </p:cNvSpPr>
          <p:nvPr>
            <p:ph type="title"/>
          </p:nvPr>
        </p:nvSpPr>
        <p:spPr>
          <a:xfrm>
            <a:off x="1069848" y="484632"/>
            <a:ext cx="10058400" cy="1179068"/>
          </a:xfrm>
        </p:spPr>
        <p:txBody>
          <a:bodyPr>
            <a:normAutofit fontScale="90000"/>
          </a:bodyPr>
          <a:lstStyle/>
          <a:p>
            <a:r>
              <a:rPr lang="en-US" b="1" dirty="0"/>
              <a:t>Monthly Request for Funds </a:t>
            </a:r>
          </a:p>
        </p:txBody>
      </p:sp>
      <p:sp>
        <p:nvSpPr>
          <p:cNvPr id="3" name="Content Placeholder 2">
            <a:extLst>
              <a:ext uri="{FF2B5EF4-FFF2-40B4-BE49-F238E27FC236}">
                <a16:creationId xmlns:a16="http://schemas.microsoft.com/office/drawing/2014/main" id="{9E9CF7F9-EF09-AA3E-2FDD-E0DC6E16EEA6}"/>
              </a:ext>
            </a:extLst>
          </p:cNvPr>
          <p:cNvSpPr>
            <a:spLocks noGrp="1"/>
          </p:cNvSpPr>
          <p:nvPr>
            <p:ph idx="1"/>
          </p:nvPr>
        </p:nvSpPr>
        <p:spPr>
          <a:xfrm>
            <a:off x="1069848" y="1828800"/>
            <a:ext cx="10058400" cy="4660900"/>
          </a:xfrm>
        </p:spPr>
        <p:txBody>
          <a:bodyPr/>
          <a:lstStyle/>
          <a:p>
            <a:r>
              <a:rPr lang="en-US" sz="2400" dirty="0"/>
              <a:t>Submitted electronically in OKGrants.</a:t>
            </a:r>
          </a:p>
          <a:p>
            <a:r>
              <a:rPr lang="en-US" sz="2400" dirty="0"/>
              <a:t>Due by the 15th of every month at 11:59 pm even if the 15th falls on a weekend or holiday.</a:t>
            </a:r>
          </a:p>
          <a:p>
            <a:r>
              <a:rPr lang="en-US" sz="2400" dirty="0"/>
              <a:t>Report previous month’s expenses (even if $0).</a:t>
            </a:r>
          </a:p>
          <a:p>
            <a:pPr marL="0" indent="0">
              <a:buNone/>
            </a:pPr>
            <a:endParaRPr lang="en-US" sz="2400" b="1" dirty="0">
              <a:highlight>
                <a:srgbClr val="FFFF00"/>
              </a:highlight>
            </a:endParaRPr>
          </a:p>
          <a:p>
            <a:pPr marL="0" indent="0">
              <a:buNone/>
            </a:pPr>
            <a:r>
              <a:rPr lang="en-US" b="1" dirty="0">
                <a:highlight>
                  <a:srgbClr val="FFFF00"/>
                </a:highlight>
              </a:rPr>
              <a:t>*Note: Be sure to change the status to “Submitted”</a:t>
            </a:r>
          </a:p>
          <a:p>
            <a:pPr marL="0" indent="0">
              <a:buNone/>
            </a:pPr>
            <a:endParaRPr lang="en-US" dirty="0"/>
          </a:p>
        </p:txBody>
      </p:sp>
      <p:sp>
        <p:nvSpPr>
          <p:cNvPr id="4" name="Slide Number Placeholder 3">
            <a:extLst>
              <a:ext uri="{FF2B5EF4-FFF2-40B4-BE49-F238E27FC236}">
                <a16:creationId xmlns:a16="http://schemas.microsoft.com/office/drawing/2014/main" id="{84F6396A-BE2A-0AA0-FA71-79D0C73C49B2}"/>
              </a:ext>
            </a:extLst>
          </p:cNvPr>
          <p:cNvSpPr>
            <a:spLocks noGrp="1"/>
          </p:cNvSpPr>
          <p:nvPr>
            <p:ph type="sldNum" sz="quarter" idx="12"/>
          </p:nvPr>
        </p:nvSpPr>
        <p:spPr/>
        <p:txBody>
          <a:bodyPr/>
          <a:lstStyle/>
          <a:p>
            <a:fld id="{CB81B640-7934-4822-9EC8-1F75B3535AD4}" type="slidenum">
              <a:rPr lang="en-US" smtClean="0"/>
              <a:t>40</a:t>
            </a:fld>
            <a:endParaRPr lang="en-US" dirty="0"/>
          </a:p>
        </p:txBody>
      </p:sp>
      <p:pic>
        <p:nvPicPr>
          <p:cNvPr id="5" name="Picture 4">
            <a:extLst>
              <a:ext uri="{FF2B5EF4-FFF2-40B4-BE49-F238E27FC236}">
                <a16:creationId xmlns:a16="http://schemas.microsoft.com/office/drawing/2014/main" id="{228AFCD7-083A-3EDC-05CB-6F385653199B}"/>
              </a:ext>
            </a:extLst>
          </p:cNvPr>
          <p:cNvPicPr>
            <a:picLocks noChangeAspect="1"/>
          </p:cNvPicPr>
          <p:nvPr/>
        </p:nvPicPr>
        <p:blipFill>
          <a:blip r:embed="rId2"/>
          <a:stretch>
            <a:fillRect/>
          </a:stretch>
        </p:blipFill>
        <p:spPr>
          <a:xfrm>
            <a:off x="2420527" y="4432533"/>
            <a:ext cx="7091773" cy="1409467"/>
          </a:xfrm>
          <a:prstGeom prst="rect">
            <a:avLst/>
          </a:prstGeom>
        </p:spPr>
      </p:pic>
    </p:spTree>
    <p:extLst>
      <p:ext uri="{BB962C8B-B14F-4D97-AF65-F5344CB8AC3E}">
        <p14:creationId xmlns:p14="http://schemas.microsoft.com/office/powerpoint/2010/main" val="1294657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43E2-1132-A6CD-CFC3-5429F575C4AE}"/>
              </a:ext>
            </a:extLst>
          </p:cNvPr>
          <p:cNvSpPr>
            <a:spLocks noGrp="1"/>
          </p:cNvSpPr>
          <p:nvPr>
            <p:ph type="title"/>
          </p:nvPr>
        </p:nvSpPr>
        <p:spPr>
          <a:xfrm>
            <a:off x="1069848" y="484633"/>
            <a:ext cx="5026152" cy="988568"/>
          </a:xfrm>
        </p:spPr>
        <p:txBody>
          <a:bodyPr>
            <a:normAutofit/>
          </a:bodyPr>
          <a:lstStyle/>
          <a:p>
            <a:pPr algn="ctr"/>
            <a:r>
              <a:rPr lang="en-US" b="1" dirty="0"/>
              <a:t>DA Offices</a:t>
            </a:r>
          </a:p>
        </p:txBody>
      </p:sp>
      <p:pic>
        <p:nvPicPr>
          <p:cNvPr id="7" name="Picture 6">
            <a:extLst>
              <a:ext uri="{FF2B5EF4-FFF2-40B4-BE49-F238E27FC236}">
                <a16:creationId xmlns:a16="http://schemas.microsoft.com/office/drawing/2014/main" id="{B4D483B1-C19E-559A-6A8C-0DA7F7DE1059}"/>
              </a:ext>
            </a:extLst>
          </p:cNvPr>
          <p:cNvPicPr>
            <a:picLocks noChangeAspect="1"/>
          </p:cNvPicPr>
          <p:nvPr/>
        </p:nvPicPr>
        <p:blipFill>
          <a:blip r:embed="rId3"/>
          <a:stretch>
            <a:fillRect/>
          </a:stretch>
        </p:blipFill>
        <p:spPr>
          <a:xfrm>
            <a:off x="6095999" y="0"/>
            <a:ext cx="5306890" cy="6858000"/>
          </a:xfrm>
          <a:prstGeom prst="rect">
            <a:avLst/>
          </a:prstGeom>
        </p:spPr>
      </p:pic>
      <p:sp>
        <p:nvSpPr>
          <p:cNvPr id="3" name="Content Placeholder 2">
            <a:extLst>
              <a:ext uri="{FF2B5EF4-FFF2-40B4-BE49-F238E27FC236}">
                <a16:creationId xmlns:a16="http://schemas.microsoft.com/office/drawing/2014/main" id="{A592294B-F48C-5D5E-0FB1-FD62EB73F8EF}"/>
              </a:ext>
            </a:extLst>
          </p:cNvPr>
          <p:cNvSpPr>
            <a:spLocks noGrp="1"/>
          </p:cNvSpPr>
          <p:nvPr>
            <p:ph idx="1"/>
          </p:nvPr>
        </p:nvSpPr>
        <p:spPr>
          <a:xfrm>
            <a:off x="944012" y="1600200"/>
            <a:ext cx="5151987" cy="4773168"/>
          </a:xfrm>
        </p:spPr>
        <p:txBody>
          <a:bodyPr/>
          <a:lstStyle/>
          <a:p>
            <a:r>
              <a:rPr lang="en-US" sz="2400" dirty="0"/>
              <a:t>VOCA 22 ledgers will run in the negative each month and “reimbursed” with VOCA funds.</a:t>
            </a:r>
          </a:p>
          <a:p>
            <a:r>
              <a:rPr lang="en-US" sz="2400" dirty="0"/>
              <a:t>Funds for County level purchases and Indirect costs can be requested using the Check Request Form.</a:t>
            </a:r>
          </a:p>
          <a:p>
            <a:r>
              <a:rPr lang="en-US" sz="2400" dirty="0"/>
              <a:t>Payroll and Travel expenses are paid through DAC – please reference VOCA.</a:t>
            </a:r>
          </a:p>
          <a:p>
            <a:r>
              <a:rPr lang="en-US" sz="2400" dirty="0"/>
              <a:t>Email form to: </a:t>
            </a:r>
            <a:r>
              <a:rPr lang="en-US" sz="2400" dirty="0">
                <a:hlinkClick r:id="rId4"/>
              </a:rPr>
              <a:t>GRANTaccounting@dac.state.ok.us</a:t>
            </a:r>
            <a:r>
              <a:rPr lang="en-US" sz="2400" dirty="0"/>
              <a:t>.</a:t>
            </a:r>
          </a:p>
          <a:p>
            <a:endParaRPr lang="en-US" dirty="0"/>
          </a:p>
        </p:txBody>
      </p:sp>
      <p:sp>
        <p:nvSpPr>
          <p:cNvPr id="4" name="Slide Number Placeholder 3">
            <a:extLst>
              <a:ext uri="{FF2B5EF4-FFF2-40B4-BE49-F238E27FC236}">
                <a16:creationId xmlns:a16="http://schemas.microsoft.com/office/drawing/2014/main" id="{1C9E8612-8EE0-61DD-90BC-DC1B36427E71}"/>
              </a:ext>
            </a:extLst>
          </p:cNvPr>
          <p:cNvSpPr>
            <a:spLocks noGrp="1"/>
          </p:cNvSpPr>
          <p:nvPr>
            <p:ph type="sldNum" sz="quarter" idx="12"/>
          </p:nvPr>
        </p:nvSpPr>
        <p:spPr/>
        <p:txBody>
          <a:bodyPr/>
          <a:lstStyle/>
          <a:p>
            <a:fld id="{CB81B640-7934-4822-9EC8-1F75B3535AD4}" type="slidenum">
              <a:rPr lang="en-US" smtClean="0"/>
              <a:t>41</a:t>
            </a:fld>
            <a:endParaRPr lang="en-US" dirty="0"/>
          </a:p>
        </p:txBody>
      </p:sp>
    </p:spTree>
    <p:extLst>
      <p:ext uri="{BB962C8B-B14F-4D97-AF65-F5344CB8AC3E}">
        <p14:creationId xmlns:p14="http://schemas.microsoft.com/office/powerpoint/2010/main" val="1702771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4814-AF9D-EDBC-6498-43A568580172}"/>
              </a:ext>
            </a:extLst>
          </p:cNvPr>
          <p:cNvSpPr>
            <a:spLocks noGrp="1"/>
          </p:cNvSpPr>
          <p:nvPr>
            <p:ph type="title"/>
          </p:nvPr>
        </p:nvSpPr>
        <p:spPr>
          <a:xfrm>
            <a:off x="1066800" y="0"/>
            <a:ext cx="10058400" cy="1609344"/>
          </a:xfrm>
        </p:spPr>
        <p:txBody>
          <a:bodyPr/>
          <a:lstStyle/>
          <a:p>
            <a:pPr algn="ctr"/>
            <a:r>
              <a:rPr lang="en-US" b="1" dirty="0"/>
              <a:t>DA District Report</a:t>
            </a:r>
          </a:p>
        </p:txBody>
      </p:sp>
      <p:pic>
        <p:nvPicPr>
          <p:cNvPr id="5" name="Content Placeholder 4">
            <a:extLst>
              <a:ext uri="{FF2B5EF4-FFF2-40B4-BE49-F238E27FC236}">
                <a16:creationId xmlns:a16="http://schemas.microsoft.com/office/drawing/2014/main" id="{0916C36E-6D92-D07B-4455-53B5498250D1}"/>
              </a:ext>
            </a:extLst>
          </p:cNvPr>
          <p:cNvPicPr>
            <a:picLocks noGrp="1" noChangeAspect="1"/>
          </p:cNvPicPr>
          <p:nvPr>
            <p:ph idx="1"/>
          </p:nvPr>
        </p:nvPicPr>
        <p:blipFill>
          <a:blip r:embed="rId2"/>
          <a:stretch>
            <a:fillRect/>
          </a:stretch>
        </p:blipFill>
        <p:spPr>
          <a:xfrm>
            <a:off x="1385358" y="1153257"/>
            <a:ext cx="9421283" cy="5302089"/>
          </a:xfrm>
          <a:prstGeom prst="rect">
            <a:avLst/>
          </a:prstGeom>
        </p:spPr>
      </p:pic>
      <p:sp>
        <p:nvSpPr>
          <p:cNvPr id="4" name="Slide Number Placeholder 3">
            <a:extLst>
              <a:ext uri="{FF2B5EF4-FFF2-40B4-BE49-F238E27FC236}">
                <a16:creationId xmlns:a16="http://schemas.microsoft.com/office/drawing/2014/main" id="{3453AD7E-8949-87EC-574D-4EBA8CC891E1}"/>
              </a:ext>
            </a:extLst>
          </p:cNvPr>
          <p:cNvSpPr>
            <a:spLocks noGrp="1"/>
          </p:cNvSpPr>
          <p:nvPr>
            <p:ph type="sldNum" sz="quarter" idx="12"/>
          </p:nvPr>
        </p:nvSpPr>
        <p:spPr/>
        <p:txBody>
          <a:bodyPr/>
          <a:lstStyle/>
          <a:p>
            <a:fld id="{CB81B640-7934-4822-9EC8-1F75B3535AD4}" type="slidenum">
              <a:rPr lang="en-US" smtClean="0"/>
              <a:t>42</a:t>
            </a:fld>
            <a:endParaRPr lang="en-US" dirty="0"/>
          </a:p>
        </p:txBody>
      </p:sp>
    </p:spTree>
    <p:extLst>
      <p:ext uri="{BB962C8B-B14F-4D97-AF65-F5344CB8AC3E}">
        <p14:creationId xmlns:p14="http://schemas.microsoft.com/office/powerpoint/2010/main" val="2741278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308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83" name="Rectangle 308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85" name="Rectangle 308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7228A6-E7C5-8BF0-0766-88D0D837F488}"/>
              </a:ext>
            </a:extLst>
          </p:cNvPr>
          <p:cNvSpPr>
            <a:spLocks noGrp="1"/>
          </p:cNvSpPr>
          <p:nvPr>
            <p:ph type="title"/>
          </p:nvPr>
        </p:nvSpPr>
        <p:spPr>
          <a:xfrm>
            <a:off x="1069848" y="484632"/>
            <a:ext cx="10058400" cy="1609344"/>
          </a:xfrm>
        </p:spPr>
        <p:txBody>
          <a:bodyPr>
            <a:normAutofit/>
          </a:bodyPr>
          <a:lstStyle/>
          <a:p>
            <a:r>
              <a:rPr lang="en-US" b="1" dirty="0"/>
              <a:t>Quarterly Financial Reports</a:t>
            </a:r>
          </a:p>
        </p:txBody>
      </p:sp>
      <p:pic>
        <p:nvPicPr>
          <p:cNvPr id="3074" name="Picture 2" descr="605 Quarterly Report Stock Photos and Images - 123RF">
            <a:extLst>
              <a:ext uri="{FF2B5EF4-FFF2-40B4-BE49-F238E27FC236}">
                <a16:creationId xmlns:a16="http://schemas.microsoft.com/office/drawing/2014/main" id="{EB3D9917-9947-F57B-D88D-E4DBD5C074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35" r="6129" b="-1"/>
          <a:stretch/>
        </p:blipFill>
        <p:spPr bwMode="auto">
          <a:xfrm>
            <a:off x="1007196" y="2265037"/>
            <a:ext cx="4517304"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48D32E9-D357-E801-DBA1-927A75193D91}"/>
              </a:ext>
            </a:extLst>
          </p:cNvPr>
          <p:cNvSpPr>
            <a:spLocks noGrp="1"/>
          </p:cNvSpPr>
          <p:nvPr>
            <p:ph idx="1"/>
          </p:nvPr>
        </p:nvSpPr>
        <p:spPr>
          <a:xfrm>
            <a:off x="5609844" y="2170166"/>
            <a:ext cx="6455156" cy="4039736"/>
          </a:xfrm>
        </p:spPr>
        <p:txBody>
          <a:bodyPr anchor="ctr">
            <a:normAutofit fontScale="92500" lnSpcReduction="20000"/>
          </a:bodyPr>
          <a:lstStyle/>
          <a:p>
            <a:pPr marL="0" indent="0">
              <a:buNone/>
            </a:pPr>
            <a:endParaRPr lang="en-US" sz="900" b="1" dirty="0"/>
          </a:p>
          <a:p>
            <a:pPr marL="0" indent="0">
              <a:buNone/>
            </a:pPr>
            <a:r>
              <a:rPr lang="en-US" sz="2400" b="1" dirty="0"/>
              <a:t>Submitted electronically in OKGrants.</a:t>
            </a:r>
          </a:p>
          <a:p>
            <a:r>
              <a:rPr lang="en-US" sz="2400" dirty="0"/>
              <a:t>Due dates:</a:t>
            </a:r>
          </a:p>
          <a:p>
            <a:pPr marL="0" indent="0">
              <a:buNone/>
            </a:pPr>
            <a:r>
              <a:rPr lang="en-US" sz="2400" dirty="0"/>
              <a:t>1st  quarter: 10/1 – 12/31/22  Year 1 due 1/15/23</a:t>
            </a:r>
          </a:p>
          <a:p>
            <a:pPr marL="0" indent="0">
              <a:buNone/>
            </a:pPr>
            <a:r>
              <a:rPr lang="en-US" sz="2400" dirty="0"/>
              <a:t>2nd quarter: 1/1 – 3/31/23      Year 1 due 4/15/23</a:t>
            </a:r>
          </a:p>
          <a:p>
            <a:pPr marL="0" indent="0">
              <a:buNone/>
            </a:pPr>
            <a:r>
              <a:rPr lang="en-US" sz="2400" dirty="0"/>
              <a:t>3rd  quarter: 4/1 – 6/30/23      Year 1 due 7/15/23</a:t>
            </a:r>
          </a:p>
          <a:p>
            <a:pPr marL="0" indent="0">
              <a:buNone/>
            </a:pPr>
            <a:r>
              <a:rPr lang="en-US" sz="2400" dirty="0"/>
              <a:t>4th  quarter: 7/1 – 9/30/23       Year 1 due 10/15/23</a:t>
            </a:r>
          </a:p>
          <a:p>
            <a:r>
              <a:rPr lang="en-US" sz="2400" dirty="0"/>
              <a:t>Review Quarterly Reports and compare with your own ledger.</a:t>
            </a:r>
          </a:p>
          <a:p>
            <a:r>
              <a:rPr lang="en-US" sz="2400" u="sng" dirty="0"/>
              <a:t>If the 15th falls on a weekend or holiday the report is still due on the 15</a:t>
            </a:r>
            <a:r>
              <a:rPr lang="en-US" sz="2400" u="sng" baseline="30000" dirty="0"/>
              <a:t>th</a:t>
            </a:r>
            <a:r>
              <a:rPr lang="en-US" sz="2400" u="sng" dirty="0"/>
              <a:t>.</a:t>
            </a:r>
          </a:p>
          <a:p>
            <a:endParaRPr lang="en-US" sz="1300" dirty="0"/>
          </a:p>
        </p:txBody>
      </p:sp>
      <p:sp>
        <p:nvSpPr>
          <p:cNvPr id="3087" name="Oval 308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89" name="Oval 308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325B40-DF1F-7DDD-6A58-2516435F80B4}"/>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43</a:t>
            </a:fld>
            <a:endParaRPr lang="en-US" dirty="0"/>
          </a:p>
        </p:txBody>
      </p:sp>
    </p:spTree>
    <p:extLst>
      <p:ext uri="{BB962C8B-B14F-4D97-AF65-F5344CB8AC3E}">
        <p14:creationId xmlns:p14="http://schemas.microsoft.com/office/powerpoint/2010/main" val="111639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44DA-F313-30F7-58D1-3514A588CD0B}"/>
              </a:ext>
            </a:extLst>
          </p:cNvPr>
          <p:cNvSpPr>
            <a:spLocks noGrp="1"/>
          </p:cNvSpPr>
          <p:nvPr>
            <p:ph type="title"/>
          </p:nvPr>
        </p:nvSpPr>
        <p:spPr>
          <a:xfrm>
            <a:off x="1069848" y="484632"/>
            <a:ext cx="10058400" cy="1039368"/>
          </a:xfrm>
        </p:spPr>
        <p:txBody>
          <a:bodyPr/>
          <a:lstStyle/>
          <a:p>
            <a:r>
              <a:rPr lang="en-US" b="1" dirty="0"/>
              <a:t>Roles in OKGrants</a:t>
            </a:r>
          </a:p>
        </p:txBody>
      </p:sp>
      <p:pic>
        <p:nvPicPr>
          <p:cNvPr id="5" name="Content Placeholder 4">
            <a:extLst>
              <a:ext uri="{FF2B5EF4-FFF2-40B4-BE49-F238E27FC236}">
                <a16:creationId xmlns:a16="http://schemas.microsoft.com/office/drawing/2014/main" id="{23707951-00CE-6AA6-F9B7-B87434D06F3B}"/>
              </a:ext>
            </a:extLst>
          </p:cNvPr>
          <p:cNvPicPr>
            <a:picLocks noGrp="1" noChangeAspect="1"/>
          </p:cNvPicPr>
          <p:nvPr>
            <p:ph idx="1"/>
          </p:nvPr>
        </p:nvPicPr>
        <p:blipFill>
          <a:blip r:embed="rId3"/>
          <a:stretch>
            <a:fillRect/>
          </a:stretch>
        </p:blipFill>
        <p:spPr>
          <a:xfrm>
            <a:off x="2890514" y="1524000"/>
            <a:ext cx="6837686" cy="4965212"/>
          </a:xfrm>
          <a:prstGeom prst="rect">
            <a:avLst/>
          </a:prstGeom>
        </p:spPr>
      </p:pic>
      <p:sp>
        <p:nvSpPr>
          <p:cNvPr id="4" name="Slide Number Placeholder 3">
            <a:extLst>
              <a:ext uri="{FF2B5EF4-FFF2-40B4-BE49-F238E27FC236}">
                <a16:creationId xmlns:a16="http://schemas.microsoft.com/office/drawing/2014/main" id="{4BA9868D-B4CA-8B22-F417-17D00BD4E9E4}"/>
              </a:ext>
            </a:extLst>
          </p:cNvPr>
          <p:cNvSpPr>
            <a:spLocks noGrp="1"/>
          </p:cNvSpPr>
          <p:nvPr>
            <p:ph type="sldNum" sz="quarter" idx="12"/>
          </p:nvPr>
        </p:nvSpPr>
        <p:spPr/>
        <p:txBody>
          <a:bodyPr/>
          <a:lstStyle/>
          <a:p>
            <a:fld id="{CB81B640-7934-4822-9EC8-1F75B3535AD4}" type="slidenum">
              <a:rPr lang="en-US" smtClean="0"/>
              <a:t>44</a:t>
            </a:fld>
            <a:endParaRPr lang="en-US" dirty="0"/>
          </a:p>
        </p:txBody>
      </p:sp>
    </p:spTree>
    <p:extLst>
      <p:ext uri="{BB962C8B-B14F-4D97-AF65-F5344CB8AC3E}">
        <p14:creationId xmlns:p14="http://schemas.microsoft.com/office/powerpoint/2010/main" val="3216413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135B-F2B6-2530-6310-85B0C3F55C89}"/>
              </a:ext>
            </a:extLst>
          </p:cNvPr>
          <p:cNvSpPr>
            <a:spLocks noGrp="1"/>
          </p:cNvSpPr>
          <p:nvPr>
            <p:ph type="title"/>
          </p:nvPr>
        </p:nvSpPr>
        <p:spPr>
          <a:xfrm>
            <a:off x="1252728" y="93847"/>
            <a:ext cx="10058400" cy="1609344"/>
          </a:xfrm>
        </p:spPr>
        <p:txBody>
          <a:bodyPr/>
          <a:lstStyle/>
          <a:p>
            <a:r>
              <a:rPr lang="en-US" b="1" dirty="0"/>
              <a:t>OKGrants Demonstration</a:t>
            </a:r>
          </a:p>
        </p:txBody>
      </p:sp>
      <p:pic>
        <p:nvPicPr>
          <p:cNvPr id="5" name="Content Placeholder 4">
            <a:extLst>
              <a:ext uri="{FF2B5EF4-FFF2-40B4-BE49-F238E27FC236}">
                <a16:creationId xmlns:a16="http://schemas.microsoft.com/office/drawing/2014/main" id="{52743A70-3897-9A33-0EF1-B8B92D4E0CEA}"/>
              </a:ext>
            </a:extLst>
          </p:cNvPr>
          <p:cNvPicPr>
            <a:picLocks noGrp="1" noChangeAspect="1"/>
          </p:cNvPicPr>
          <p:nvPr>
            <p:ph idx="1"/>
          </p:nvPr>
        </p:nvPicPr>
        <p:blipFill>
          <a:blip r:embed="rId2"/>
          <a:stretch>
            <a:fillRect/>
          </a:stretch>
        </p:blipFill>
        <p:spPr>
          <a:xfrm>
            <a:off x="2461595" y="1314422"/>
            <a:ext cx="7268809" cy="5399687"/>
          </a:xfrm>
          <a:prstGeom prst="rect">
            <a:avLst/>
          </a:prstGeom>
        </p:spPr>
      </p:pic>
      <p:sp>
        <p:nvSpPr>
          <p:cNvPr id="4" name="Slide Number Placeholder 3">
            <a:extLst>
              <a:ext uri="{FF2B5EF4-FFF2-40B4-BE49-F238E27FC236}">
                <a16:creationId xmlns:a16="http://schemas.microsoft.com/office/drawing/2014/main" id="{2F698081-C095-6168-1B74-15CDCD9B954B}"/>
              </a:ext>
            </a:extLst>
          </p:cNvPr>
          <p:cNvSpPr>
            <a:spLocks noGrp="1"/>
          </p:cNvSpPr>
          <p:nvPr>
            <p:ph type="sldNum" sz="quarter" idx="12"/>
          </p:nvPr>
        </p:nvSpPr>
        <p:spPr/>
        <p:txBody>
          <a:bodyPr/>
          <a:lstStyle/>
          <a:p>
            <a:fld id="{CB81B640-7934-4822-9EC8-1F75B3535AD4}" type="slidenum">
              <a:rPr lang="en-US" smtClean="0"/>
              <a:t>45</a:t>
            </a:fld>
            <a:endParaRPr lang="en-US" dirty="0"/>
          </a:p>
        </p:txBody>
      </p:sp>
    </p:spTree>
    <p:extLst>
      <p:ext uri="{BB962C8B-B14F-4D97-AF65-F5344CB8AC3E}">
        <p14:creationId xmlns:p14="http://schemas.microsoft.com/office/powerpoint/2010/main" val="1474209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739DD5-60C0-9F8C-5610-732430908431}"/>
              </a:ext>
            </a:extLst>
          </p:cNvPr>
          <p:cNvPicPr>
            <a:picLocks noGrp="1" noChangeAspect="1"/>
          </p:cNvPicPr>
          <p:nvPr>
            <p:ph idx="1"/>
          </p:nvPr>
        </p:nvPicPr>
        <p:blipFill>
          <a:blip r:embed="rId2"/>
          <a:stretch>
            <a:fillRect/>
          </a:stretch>
        </p:blipFill>
        <p:spPr>
          <a:xfrm>
            <a:off x="119217" y="252953"/>
            <a:ext cx="11198325" cy="6384956"/>
          </a:xfrm>
          <a:prstGeom prst="rect">
            <a:avLst/>
          </a:prstGeom>
        </p:spPr>
      </p:pic>
      <p:sp>
        <p:nvSpPr>
          <p:cNvPr id="4" name="Slide Number Placeholder 3">
            <a:extLst>
              <a:ext uri="{FF2B5EF4-FFF2-40B4-BE49-F238E27FC236}">
                <a16:creationId xmlns:a16="http://schemas.microsoft.com/office/drawing/2014/main" id="{19BAC0A5-AC06-697D-BAD7-9D82D0030D7B}"/>
              </a:ext>
            </a:extLst>
          </p:cNvPr>
          <p:cNvSpPr>
            <a:spLocks noGrp="1"/>
          </p:cNvSpPr>
          <p:nvPr>
            <p:ph type="sldNum" sz="quarter" idx="12"/>
          </p:nvPr>
        </p:nvSpPr>
        <p:spPr/>
        <p:txBody>
          <a:bodyPr/>
          <a:lstStyle/>
          <a:p>
            <a:fld id="{CB81B640-7934-4822-9EC8-1F75B3535AD4}" type="slidenum">
              <a:rPr lang="en-US" smtClean="0"/>
              <a:t>46</a:t>
            </a:fld>
            <a:endParaRPr lang="en-US" dirty="0"/>
          </a:p>
        </p:txBody>
      </p:sp>
      <p:sp>
        <p:nvSpPr>
          <p:cNvPr id="8" name="TextBox 7">
            <a:extLst>
              <a:ext uri="{FF2B5EF4-FFF2-40B4-BE49-F238E27FC236}">
                <a16:creationId xmlns:a16="http://schemas.microsoft.com/office/drawing/2014/main" id="{EF36C649-A54A-0D5A-72A0-095EB1E35462}"/>
              </a:ext>
            </a:extLst>
          </p:cNvPr>
          <p:cNvSpPr txBox="1"/>
          <p:nvPr/>
        </p:nvSpPr>
        <p:spPr>
          <a:xfrm>
            <a:off x="2338093" y="1804096"/>
            <a:ext cx="5851941" cy="523220"/>
          </a:xfrm>
          <a:prstGeom prst="rect">
            <a:avLst/>
          </a:prstGeom>
          <a:noFill/>
        </p:spPr>
        <p:txBody>
          <a:bodyPr wrap="square">
            <a:spAutoFit/>
          </a:bodyPr>
          <a:lstStyle/>
          <a:p>
            <a:r>
              <a:rPr lang="en-US" sz="1400" dirty="0">
                <a:solidFill>
                  <a:srgbClr val="C00000"/>
                </a:solidFill>
              </a:rPr>
              <a:t>To initiate a MFR or a QFR, go to My Applications, Select Victims of Crime Act (VOCA) Application 2022 and hit the search button.</a:t>
            </a:r>
          </a:p>
        </p:txBody>
      </p:sp>
      <p:cxnSp>
        <p:nvCxnSpPr>
          <p:cNvPr id="11" name="Straight Arrow Connector 10">
            <a:extLst>
              <a:ext uri="{FF2B5EF4-FFF2-40B4-BE49-F238E27FC236}">
                <a16:creationId xmlns:a16="http://schemas.microsoft.com/office/drawing/2014/main" id="{1A748C3C-958E-6A46-E18C-8DEDD291AC53}"/>
              </a:ext>
            </a:extLst>
          </p:cNvPr>
          <p:cNvCxnSpPr/>
          <p:nvPr/>
        </p:nvCxnSpPr>
        <p:spPr>
          <a:xfrm flipH="1" flipV="1">
            <a:off x="2338093" y="634482"/>
            <a:ext cx="3297597" cy="125963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6E3AB0D0-B3B3-9812-5B56-B2F4715C5548}"/>
              </a:ext>
            </a:extLst>
          </p:cNvPr>
          <p:cNvCxnSpPr/>
          <p:nvPr/>
        </p:nvCxnSpPr>
        <p:spPr>
          <a:xfrm flipH="1">
            <a:off x="2273417" y="2256639"/>
            <a:ext cx="2474752" cy="208046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37078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BAC0A5-AC06-697D-BAD7-9D82D0030D7B}"/>
              </a:ext>
            </a:extLst>
          </p:cNvPr>
          <p:cNvSpPr>
            <a:spLocks noGrp="1"/>
          </p:cNvSpPr>
          <p:nvPr>
            <p:ph type="sldNum" sz="quarter" idx="12"/>
          </p:nvPr>
        </p:nvSpPr>
        <p:spPr/>
        <p:txBody>
          <a:bodyPr/>
          <a:lstStyle/>
          <a:p>
            <a:fld id="{CB81B640-7934-4822-9EC8-1F75B3535AD4}" type="slidenum">
              <a:rPr lang="en-US" smtClean="0"/>
              <a:t>47</a:t>
            </a:fld>
            <a:endParaRPr lang="en-US" dirty="0"/>
          </a:p>
        </p:txBody>
      </p:sp>
      <p:pic>
        <p:nvPicPr>
          <p:cNvPr id="7" name="Picture 6">
            <a:extLst>
              <a:ext uri="{FF2B5EF4-FFF2-40B4-BE49-F238E27FC236}">
                <a16:creationId xmlns:a16="http://schemas.microsoft.com/office/drawing/2014/main" id="{6E4F8C9C-DE04-1753-40DB-95806131131F}"/>
              </a:ext>
            </a:extLst>
          </p:cNvPr>
          <p:cNvPicPr>
            <a:picLocks noChangeAspect="1"/>
          </p:cNvPicPr>
          <p:nvPr/>
        </p:nvPicPr>
        <p:blipFill>
          <a:blip r:embed="rId2"/>
          <a:stretch>
            <a:fillRect/>
          </a:stretch>
        </p:blipFill>
        <p:spPr>
          <a:xfrm>
            <a:off x="938833" y="0"/>
            <a:ext cx="10314334" cy="6858000"/>
          </a:xfrm>
          <a:prstGeom prst="rect">
            <a:avLst/>
          </a:prstGeom>
        </p:spPr>
      </p:pic>
      <p:sp>
        <p:nvSpPr>
          <p:cNvPr id="12" name="TextBox 8">
            <a:extLst>
              <a:ext uri="{FF2B5EF4-FFF2-40B4-BE49-F238E27FC236}">
                <a16:creationId xmlns:a16="http://schemas.microsoft.com/office/drawing/2014/main" id="{4E22B8D2-8708-ED46-4119-446D02D4EB29}"/>
              </a:ext>
            </a:extLst>
          </p:cNvPr>
          <p:cNvSpPr txBox="1">
            <a:spLocks noChangeArrowheads="1"/>
          </p:cNvSpPr>
          <p:nvPr/>
        </p:nvSpPr>
        <p:spPr bwMode="auto">
          <a:xfrm>
            <a:off x="8279767" y="5488623"/>
            <a:ext cx="3249759" cy="123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solidFill>
                  <a:srgbClr val="C00000"/>
                </a:solidFill>
                <a:latin typeface="+mn-lt"/>
              </a:rPr>
              <a:t>Scroll to Financial Documents and click on View Related Items</a:t>
            </a:r>
          </a:p>
          <a:p>
            <a:endParaRPr lang="en-US" altLang="en-US" dirty="0">
              <a:solidFill>
                <a:srgbClr val="FF0000"/>
              </a:solidFill>
              <a:latin typeface="+mn-lt"/>
            </a:endParaRPr>
          </a:p>
        </p:txBody>
      </p:sp>
      <p:cxnSp>
        <p:nvCxnSpPr>
          <p:cNvPr id="15" name="Straight Arrow Connector 14">
            <a:extLst>
              <a:ext uri="{FF2B5EF4-FFF2-40B4-BE49-F238E27FC236}">
                <a16:creationId xmlns:a16="http://schemas.microsoft.com/office/drawing/2014/main" id="{E852ACB6-62B5-7C99-DC91-446D27EB31A2}"/>
              </a:ext>
            </a:extLst>
          </p:cNvPr>
          <p:cNvCxnSpPr/>
          <p:nvPr/>
        </p:nvCxnSpPr>
        <p:spPr>
          <a:xfrm flipH="1">
            <a:off x="2457974" y="6272784"/>
            <a:ext cx="5813571" cy="6929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48553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457AF0-AD1B-2299-5EE6-993E2FB94D89}"/>
              </a:ext>
            </a:extLst>
          </p:cNvPr>
          <p:cNvSpPr>
            <a:spLocks noGrp="1"/>
          </p:cNvSpPr>
          <p:nvPr>
            <p:ph type="sldNum" sz="quarter" idx="12"/>
          </p:nvPr>
        </p:nvSpPr>
        <p:spPr/>
        <p:txBody>
          <a:bodyPr/>
          <a:lstStyle/>
          <a:p>
            <a:fld id="{CB81B640-7934-4822-9EC8-1F75B3535AD4}" type="slidenum">
              <a:rPr lang="en-US" smtClean="0"/>
              <a:t>48</a:t>
            </a:fld>
            <a:endParaRPr lang="en-US" dirty="0"/>
          </a:p>
        </p:txBody>
      </p:sp>
      <p:pic>
        <p:nvPicPr>
          <p:cNvPr id="5" name="Picture 4">
            <a:extLst>
              <a:ext uri="{FF2B5EF4-FFF2-40B4-BE49-F238E27FC236}">
                <a16:creationId xmlns:a16="http://schemas.microsoft.com/office/drawing/2014/main" id="{E5744D61-EF53-29D1-89B3-C2F6503C5460}"/>
              </a:ext>
            </a:extLst>
          </p:cNvPr>
          <p:cNvPicPr>
            <a:picLocks noChangeAspect="1"/>
          </p:cNvPicPr>
          <p:nvPr/>
        </p:nvPicPr>
        <p:blipFill>
          <a:blip r:embed="rId2"/>
          <a:stretch>
            <a:fillRect/>
          </a:stretch>
        </p:blipFill>
        <p:spPr>
          <a:xfrm>
            <a:off x="15599" y="0"/>
            <a:ext cx="11295529" cy="6858000"/>
          </a:xfrm>
          <a:prstGeom prst="rect">
            <a:avLst/>
          </a:prstGeom>
        </p:spPr>
      </p:pic>
      <p:sp>
        <p:nvSpPr>
          <p:cNvPr id="6" name="TextBox 1">
            <a:extLst>
              <a:ext uri="{FF2B5EF4-FFF2-40B4-BE49-F238E27FC236}">
                <a16:creationId xmlns:a16="http://schemas.microsoft.com/office/drawing/2014/main" id="{03C6C701-FDBD-FC40-4E26-03739CAC5F28}"/>
              </a:ext>
            </a:extLst>
          </p:cNvPr>
          <p:cNvSpPr txBox="1">
            <a:spLocks noChangeArrowheads="1"/>
          </p:cNvSpPr>
          <p:nvPr/>
        </p:nvSpPr>
        <p:spPr bwMode="auto">
          <a:xfrm>
            <a:off x="6225075" y="5691828"/>
            <a:ext cx="3966527" cy="95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89" tIns="60894" rIns="121789" bIns="6089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solidFill>
                  <a:srgbClr val="C00000"/>
                </a:solidFill>
                <a:latin typeface="+mn-lt"/>
              </a:rPr>
              <a:t>Select the item you wish to initiate</a:t>
            </a:r>
          </a:p>
          <a:p>
            <a:r>
              <a:rPr lang="en-US" altLang="en-US" dirty="0">
                <a:solidFill>
                  <a:srgbClr val="C00000"/>
                </a:solidFill>
                <a:latin typeface="+mn-lt"/>
              </a:rPr>
              <a:t>or view the list of items already </a:t>
            </a:r>
          </a:p>
          <a:p>
            <a:r>
              <a:rPr lang="en-US" altLang="en-US" dirty="0">
                <a:solidFill>
                  <a:srgbClr val="C00000"/>
                </a:solidFill>
                <a:latin typeface="+mn-lt"/>
              </a:rPr>
              <a:t>initiated and their status.</a:t>
            </a:r>
          </a:p>
        </p:txBody>
      </p:sp>
      <p:pic>
        <p:nvPicPr>
          <p:cNvPr id="7" name="Picture 6">
            <a:extLst>
              <a:ext uri="{FF2B5EF4-FFF2-40B4-BE49-F238E27FC236}">
                <a16:creationId xmlns:a16="http://schemas.microsoft.com/office/drawing/2014/main" id="{327E101A-0978-1797-EA0A-BD92BEC2C35C}"/>
              </a:ext>
            </a:extLst>
          </p:cNvPr>
          <p:cNvPicPr>
            <a:picLocks noChangeAspect="1"/>
          </p:cNvPicPr>
          <p:nvPr/>
        </p:nvPicPr>
        <p:blipFill>
          <a:blip r:embed="rId3"/>
          <a:stretch>
            <a:fillRect/>
          </a:stretch>
        </p:blipFill>
        <p:spPr>
          <a:xfrm>
            <a:off x="167951" y="2425958"/>
            <a:ext cx="11038114" cy="2146041"/>
          </a:xfrm>
          <a:prstGeom prst="rect">
            <a:avLst/>
          </a:prstGeom>
        </p:spPr>
      </p:pic>
      <p:sp>
        <p:nvSpPr>
          <p:cNvPr id="8" name="TextBox 7">
            <a:extLst>
              <a:ext uri="{FF2B5EF4-FFF2-40B4-BE49-F238E27FC236}">
                <a16:creationId xmlns:a16="http://schemas.microsoft.com/office/drawing/2014/main" id="{D933223B-8EE6-AD4B-36F4-093AF92AF8A4}"/>
              </a:ext>
            </a:extLst>
          </p:cNvPr>
          <p:cNvSpPr txBox="1"/>
          <p:nvPr/>
        </p:nvSpPr>
        <p:spPr>
          <a:xfrm>
            <a:off x="2267339" y="3191069"/>
            <a:ext cx="1763485" cy="158621"/>
          </a:xfrm>
          <a:prstGeom prst="rect">
            <a:avLst/>
          </a:prstGeom>
          <a:solidFill>
            <a:schemeClr val="bg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79079504-0019-7D46-94ED-AAA719DE9C25}"/>
              </a:ext>
            </a:extLst>
          </p:cNvPr>
          <p:cNvPicPr>
            <a:picLocks noChangeAspect="1"/>
          </p:cNvPicPr>
          <p:nvPr/>
        </p:nvPicPr>
        <p:blipFill>
          <a:blip r:embed="rId4"/>
          <a:stretch>
            <a:fillRect/>
          </a:stretch>
        </p:blipFill>
        <p:spPr>
          <a:xfrm>
            <a:off x="2267339" y="4035546"/>
            <a:ext cx="1761897" cy="158510"/>
          </a:xfrm>
          <a:prstGeom prst="rect">
            <a:avLst/>
          </a:prstGeom>
        </p:spPr>
      </p:pic>
      <p:pic>
        <p:nvPicPr>
          <p:cNvPr id="10" name="Picture 9">
            <a:extLst>
              <a:ext uri="{FF2B5EF4-FFF2-40B4-BE49-F238E27FC236}">
                <a16:creationId xmlns:a16="http://schemas.microsoft.com/office/drawing/2014/main" id="{2D945917-304F-C530-9E77-1255DCE1C902}"/>
              </a:ext>
            </a:extLst>
          </p:cNvPr>
          <p:cNvPicPr>
            <a:picLocks noChangeAspect="1"/>
          </p:cNvPicPr>
          <p:nvPr/>
        </p:nvPicPr>
        <p:blipFill>
          <a:blip r:embed="rId4"/>
          <a:stretch>
            <a:fillRect/>
          </a:stretch>
        </p:blipFill>
        <p:spPr>
          <a:xfrm>
            <a:off x="8360043" y="3948622"/>
            <a:ext cx="1831559" cy="245434"/>
          </a:xfrm>
          <a:prstGeom prst="rect">
            <a:avLst/>
          </a:prstGeom>
        </p:spPr>
      </p:pic>
    </p:spTree>
    <p:extLst>
      <p:ext uri="{BB962C8B-B14F-4D97-AF65-F5344CB8AC3E}">
        <p14:creationId xmlns:p14="http://schemas.microsoft.com/office/powerpoint/2010/main" val="1430876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5E12-646F-C7E3-C89B-A9B774F15E3F}"/>
              </a:ext>
            </a:extLst>
          </p:cNvPr>
          <p:cNvSpPr>
            <a:spLocks noGrp="1"/>
          </p:cNvSpPr>
          <p:nvPr>
            <p:ph type="title"/>
          </p:nvPr>
        </p:nvSpPr>
        <p:spPr>
          <a:xfrm>
            <a:off x="368300" y="484632"/>
            <a:ext cx="11582908" cy="1026668"/>
          </a:xfrm>
        </p:spPr>
        <p:txBody>
          <a:bodyPr/>
          <a:lstStyle/>
          <a:p>
            <a:r>
              <a:rPr lang="en-US" b="1" dirty="0"/>
              <a:t>Grant Adjustment Notice (GAN)</a:t>
            </a:r>
          </a:p>
        </p:txBody>
      </p:sp>
      <p:sp>
        <p:nvSpPr>
          <p:cNvPr id="3" name="Content Placeholder 2">
            <a:extLst>
              <a:ext uri="{FF2B5EF4-FFF2-40B4-BE49-F238E27FC236}">
                <a16:creationId xmlns:a16="http://schemas.microsoft.com/office/drawing/2014/main" id="{813C67B9-1550-D02D-9126-23C3AA44F26E}"/>
              </a:ext>
            </a:extLst>
          </p:cNvPr>
          <p:cNvSpPr>
            <a:spLocks noGrp="1"/>
          </p:cNvSpPr>
          <p:nvPr>
            <p:ph idx="1"/>
          </p:nvPr>
        </p:nvSpPr>
        <p:spPr>
          <a:xfrm>
            <a:off x="2746248" y="1511300"/>
            <a:ext cx="7172452" cy="4660900"/>
          </a:xfrm>
        </p:spPr>
        <p:txBody>
          <a:bodyPr>
            <a:normAutofit/>
          </a:bodyPr>
          <a:lstStyle/>
          <a:p>
            <a:endParaRPr lang="en-US" sz="2800" dirty="0"/>
          </a:p>
          <a:p>
            <a:r>
              <a:rPr lang="en-US" sz="2800" dirty="0"/>
              <a:t>Revision of Approved Subgrant Budget</a:t>
            </a:r>
          </a:p>
          <a:p>
            <a:pPr marL="0" indent="0">
              <a:buNone/>
            </a:pPr>
            <a:endParaRPr lang="en-US" sz="800" dirty="0"/>
          </a:p>
          <a:p>
            <a:r>
              <a:rPr lang="en-US" sz="2800" dirty="0"/>
              <a:t>Personnel Change </a:t>
            </a:r>
          </a:p>
          <a:p>
            <a:pPr lvl="1">
              <a:buFont typeface="Wingdings" panose="05000000000000000000" pitchFamily="2" charset="2"/>
              <a:buChar char="Ø"/>
            </a:pPr>
            <a:r>
              <a:rPr lang="en-US" sz="2800" dirty="0"/>
              <a:t>Authorized Official, Project Director, Finance Officer</a:t>
            </a:r>
          </a:p>
          <a:p>
            <a:pPr marL="274320" lvl="1" indent="0">
              <a:buNone/>
            </a:pPr>
            <a:endParaRPr lang="en-US" sz="800" dirty="0"/>
          </a:p>
          <a:p>
            <a:r>
              <a:rPr lang="en-US" sz="2800" dirty="0"/>
              <a:t>Grant Period Change (rare)</a:t>
            </a:r>
          </a:p>
          <a:p>
            <a:pPr marL="0" indent="0">
              <a:buNone/>
            </a:pPr>
            <a:endParaRPr lang="en-US" sz="800" dirty="0"/>
          </a:p>
          <a:p>
            <a:r>
              <a:rPr lang="en-US" sz="2800" dirty="0"/>
              <a:t>Revisions to Goals and Objectives</a:t>
            </a:r>
          </a:p>
          <a:p>
            <a:pPr marL="0" indent="0">
              <a:buNone/>
            </a:pPr>
            <a:endParaRPr lang="en-US" sz="2400" dirty="0"/>
          </a:p>
          <a:p>
            <a:endParaRPr lang="en-US" dirty="0"/>
          </a:p>
        </p:txBody>
      </p:sp>
      <p:sp>
        <p:nvSpPr>
          <p:cNvPr id="4" name="Slide Number Placeholder 3">
            <a:extLst>
              <a:ext uri="{FF2B5EF4-FFF2-40B4-BE49-F238E27FC236}">
                <a16:creationId xmlns:a16="http://schemas.microsoft.com/office/drawing/2014/main" id="{B06C3D4B-B128-3345-9265-D783A39E3304}"/>
              </a:ext>
            </a:extLst>
          </p:cNvPr>
          <p:cNvSpPr>
            <a:spLocks noGrp="1"/>
          </p:cNvSpPr>
          <p:nvPr>
            <p:ph type="sldNum" sz="quarter" idx="12"/>
          </p:nvPr>
        </p:nvSpPr>
        <p:spPr/>
        <p:txBody>
          <a:bodyPr/>
          <a:lstStyle/>
          <a:p>
            <a:fld id="{CB81B640-7934-4822-9EC8-1F75B3535AD4}" type="slidenum">
              <a:rPr lang="en-US" smtClean="0"/>
              <a:t>49</a:t>
            </a:fld>
            <a:endParaRPr lang="en-US" dirty="0"/>
          </a:p>
        </p:txBody>
      </p:sp>
    </p:spTree>
    <p:extLst>
      <p:ext uri="{BB962C8B-B14F-4D97-AF65-F5344CB8AC3E}">
        <p14:creationId xmlns:p14="http://schemas.microsoft.com/office/powerpoint/2010/main" val="398991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B34B-C598-C84B-7D63-5BBD590EA228}"/>
              </a:ext>
            </a:extLst>
          </p:cNvPr>
          <p:cNvSpPr>
            <a:spLocks noGrp="1"/>
          </p:cNvSpPr>
          <p:nvPr>
            <p:ph type="title"/>
          </p:nvPr>
        </p:nvSpPr>
        <p:spPr>
          <a:xfrm>
            <a:off x="1069848" y="484632"/>
            <a:ext cx="10058400" cy="785368"/>
          </a:xfrm>
        </p:spPr>
        <p:txBody>
          <a:bodyPr>
            <a:normAutofit fontScale="90000"/>
          </a:bodyPr>
          <a:lstStyle/>
          <a:p>
            <a:r>
              <a:rPr lang="en-US" dirty="0"/>
              <a:t>VOCA Fix Update </a:t>
            </a:r>
          </a:p>
        </p:txBody>
      </p:sp>
      <p:sp>
        <p:nvSpPr>
          <p:cNvPr id="3" name="Content Placeholder 2">
            <a:extLst>
              <a:ext uri="{FF2B5EF4-FFF2-40B4-BE49-F238E27FC236}">
                <a16:creationId xmlns:a16="http://schemas.microsoft.com/office/drawing/2014/main" id="{47576D3E-9598-7416-DC8C-F510E5163D15}"/>
              </a:ext>
            </a:extLst>
          </p:cNvPr>
          <p:cNvSpPr>
            <a:spLocks noGrp="1"/>
          </p:cNvSpPr>
          <p:nvPr>
            <p:ph idx="1"/>
          </p:nvPr>
        </p:nvSpPr>
        <p:spPr>
          <a:xfrm>
            <a:off x="1069848" y="1955800"/>
            <a:ext cx="10058400" cy="4216400"/>
          </a:xfrm>
        </p:spPr>
        <p:txBody>
          <a:bodyPr>
            <a:noAutofit/>
          </a:bodyPr>
          <a:lstStyle/>
          <a:p>
            <a:r>
              <a:rPr lang="en-US" sz="2400" dirty="0"/>
              <a:t>Directs revenues collected from deferred prosecution and non-prosecution agreements to be deposited into the Crime Victims Fund.</a:t>
            </a:r>
          </a:p>
          <a:p>
            <a:r>
              <a:rPr lang="en-US" sz="2400" dirty="0"/>
              <a:t>Increases the percentage – from 60% to 75% - of state compensation payments to crime victims in the prior fiscal year used to calculate formula grants for state victim compensation programs.</a:t>
            </a:r>
          </a:p>
          <a:p>
            <a:r>
              <a:rPr lang="en-US" sz="2400" dirty="0"/>
              <a:t>Directs states to waive the matching requirement for VOCA recipients during and for one year after the pandemic-related national emergency.  It also states to waive the matching requirement pursuant to a policy established by the state.</a:t>
            </a:r>
          </a:p>
          <a:p>
            <a:r>
              <a:rPr lang="en-US" sz="2400" dirty="0"/>
              <a:t>Allows the US Attorney General to provide no-cost extensions to all VOCA recipients (at the state level). </a:t>
            </a:r>
          </a:p>
        </p:txBody>
      </p:sp>
      <p:sp>
        <p:nvSpPr>
          <p:cNvPr id="4" name="Slide Number Placeholder 3">
            <a:extLst>
              <a:ext uri="{FF2B5EF4-FFF2-40B4-BE49-F238E27FC236}">
                <a16:creationId xmlns:a16="http://schemas.microsoft.com/office/drawing/2014/main" id="{4CB1CA63-6C2C-1A1B-2988-9948863EC0B3}"/>
              </a:ext>
            </a:extLst>
          </p:cNvPr>
          <p:cNvSpPr>
            <a:spLocks noGrp="1"/>
          </p:cNvSpPr>
          <p:nvPr>
            <p:ph type="sldNum" sz="quarter" idx="12"/>
          </p:nvPr>
        </p:nvSpPr>
        <p:spPr/>
        <p:txBody>
          <a:bodyPr/>
          <a:lstStyle/>
          <a:p>
            <a:fld id="{CB81B640-7934-4822-9EC8-1F75B3535AD4}" type="slidenum">
              <a:rPr lang="en-US" smtClean="0"/>
              <a:t>5</a:t>
            </a:fld>
            <a:endParaRPr lang="en-US" dirty="0"/>
          </a:p>
        </p:txBody>
      </p:sp>
    </p:spTree>
    <p:extLst>
      <p:ext uri="{BB962C8B-B14F-4D97-AF65-F5344CB8AC3E}">
        <p14:creationId xmlns:p14="http://schemas.microsoft.com/office/powerpoint/2010/main" val="953388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DBB293-A076-F900-8885-99A908A7CCBA}"/>
              </a:ext>
            </a:extLst>
          </p:cNvPr>
          <p:cNvSpPr>
            <a:spLocks noGrp="1"/>
          </p:cNvSpPr>
          <p:nvPr>
            <p:ph type="sldNum" sz="quarter" idx="12"/>
          </p:nvPr>
        </p:nvSpPr>
        <p:spPr/>
        <p:txBody>
          <a:bodyPr/>
          <a:lstStyle/>
          <a:p>
            <a:fld id="{CB81B640-7934-4822-9EC8-1F75B3535AD4}" type="slidenum">
              <a:rPr lang="en-US" smtClean="0"/>
              <a:t>50</a:t>
            </a:fld>
            <a:endParaRPr lang="en-US" dirty="0"/>
          </a:p>
        </p:txBody>
      </p:sp>
      <p:sp>
        <p:nvSpPr>
          <p:cNvPr id="7" name="TextBox 6">
            <a:extLst>
              <a:ext uri="{FF2B5EF4-FFF2-40B4-BE49-F238E27FC236}">
                <a16:creationId xmlns:a16="http://schemas.microsoft.com/office/drawing/2014/main" id="{276182DC-ADA9-4584-DBFA-D37A7FFB8C42}"/>
              </a:ext>
            </a:extLst>
          </p:cNvPr>
          <p:cNvSpPr txBox="1"/>
          <p:nvPr/>
        </p:nvSpPr>
        <p:spPr>
          <a:xfrm>
            <a:off x="6093854" y="1031974"/>
            <a:ext cx="5690315" cy="4801314"/>
          </a:xfrm>
          <a:prstGeom prst="rect">
            <a:avLst/>
          </a:prstGeom>
          <a:noFill/>
        </p:spPr>
        <p:txBody>
          <a:bodyPr wrap="square">
            <a:spAutoFit/>
          </a:bodyPr>
          <a:lstStyle/>
          <a:p>
            <a:pPr marL="342900" indent="-342900">
              <a:buFont typeface="Wingdings" panose="05000000000000000000" pitchFamily="2" charset="2"/>
              <a:buChar char="§"/>
            </a:pPr>
            <a:r>
              <a:rPr lang="en-US" sz="2400" dirty="0"/>
              <a:t>Must be signed and submitted by the Authorizing Official by changing the status of the grant to “Signatures Submitted.”</a:t>
            </a:r>
          </a:p>
          <a:p>
            <a:endParaRPr lang="en-US" sz="1400" dirty="0"/>
          </a:p>
          <a:p>
            <a:pPr marL="342900" indent="-342900">
              <a:buFont typeface="Wingdings" panose="05000000000000000000" pitchFamily="2" charset="2"/>
              <a:buChar char="§"/>
            </a:pPr>
            <a:r>
              <a:rPr lang="en-US" sz="2400" dirty="0"/>
              <a:t>Financial Officer logs in and signs “Statement of Audit Arrangements” and “Accounting System Review.”</a:t>
            </a:r>
          </a:p>
          <a:p>
            <a:endParaRPr lang="en-US" sz="1400" dirty="0"/>
          </a:p>
          <a:p>
            <a:pPr marL="342900" indent="-342900">
              <a:buFont typeface="Wingdings" panose="05000000000000000000" pitchFamily="2" charset="2"/>
              <a:buChar char="§"/>
            </a:pPr>
            <a:r>
              <a:rPr lang="en-US" sz="2400" dirty="0"/>
              <a:t>Review thoroughly – this is a legal contract.</a:t>
            </a:r>
          </a:p>
          <a:p>
            <a:endParaRPr lang="en-US" sz="1400" dirty="0"/>
          </a:p>
          <a:p>
            <a:pPr marL="342900" indent="-342900">
              <a:buFont typeface="Wingdings" panose="05000000000000000000" pitchFamily="2" charset="2"/>
              <a:buChar char="§"/>
            </a:pPr>
            <a:r>
              <a:rPr lang="en-US" sz="2400" dirty="0">
                <a:highlight>
                  <a:srgbClr val="FF0000"/>
                </a:highlight>
              </a:rPr>
              <a:t>Anticipated Award Packet due date: November 15, 2022.</a:t>
            </a:r>
          </a:p>
        </p:txBody>
      </p:sp>
      <p:sp>
        <p:nvSpPr>
          <p:cNvPr id="9" name="Flowchart: Connector 8">
            <a:extLst>
              <a:ext uri="{FF2B5EF4-FFF2-40B4-BE49-F238E27FC236}">
                <a16:creationId xmlns:a16="http://schemas.microsoft.com/office/drawing/2014/main" id="{FB515C4D-29A3-B49B-C321-428A96CD73FB}"/>
              </a:ext>
            </a:extLst>
          </p:cNvPr>
          <p:cNvSpPr/>
          <p:nvPr/>
        </p:nvSpPr>
        <p:spPr>
          <a:xfrm>
            <a:off x="1697148" y="1738289"/>
            <a:ext cx="3142445" cy="306517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22225">
                  <a:solidFill>
                    <a:schemeClr val="bg1"/>
                  </a:solidFill>
                  <a:prstDash val="solid"/>
                </a:ln>
                <a:solidFill>
                  <a:schemeClr val="bg1"/>
                </a:solidFill>
              </a:rPr>
              <a:t>AWARD</a:t>
            </a:r>
          </a:p>
          <a:p>
            <a:pPr algn="ctr"/>
            <a:endParaRPr lang="en-US" sz="800" dirty="0">
              <a:ln w="22225">
                <a:solidFill>
                  <a:schemeClr val="bg1"/>
                </a:solidFill>
                <a:prstDash val="solid"/>
              </a:ln>
              <a:solidFill>
                <a:schemeClr val="bg1"/>
              </a:solidFill>
            </a:endParaRPr>
          </a:p>
          <a:p>
            <a:pPr algn="ctr"/>
            <a:r>
              <a:rPr lang="en-US" sz="3200" dirty="0">
                <a:ln w="22225">
                  <a:solidFill>
                    <a:schemeClr val="bg1"/>
                  </a:solidFill>
                  <a:prstDash val="solid"/>
                </a:ln>
                <a:solidFill>
                  <a:schemeClr val="bg1"/>
                </a:solidFill>
              </a:rPr>
              <a:t>PACKET</a:t>
            </a:r>
          </a:p>
        </p:txBody>
      </p:sp>
    </p:spTree>
    <p:extLst>
      <p:ext uri="{BB962C8B-B14F-4D97-AF65-F5344CB8AC3E}">
        <p14:creationId xmlns:p14="http://schemas.microsoft.com/office/powerpoint/2010/main" val="3970925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082C51B-943D-C2A4-064A-6315969B168F}"/>
              </a:ext>
            </a:extLst>
          </p:cNvPr>
          <p:cNvSpPr>
            <a:spLocks noGrp="1"/>
          </p:cNvSpPr>
          <p:nvPr>
            <p:ph type="title"/>
          </p:nvPr>
        </p:nvSpPr>
        <p:spPr>
          <a:xfrm>
            <a:off x="1271253" y="409531"/>
            <a:ext cx="10058400" cy="1609344"/>
          </a:xfrm>
        </p:spPr>
        <p:txBody>
          <a:bodyPr>
            <a:normAutofit/>
          </a:bodyPr>
          <a:lstStyle/>
          <a:p>
            <a:r>
              <a:rPr lang="en-US" b="1" dirty="0"/>
              <a:t>Monitoring</a:t>
            </a:r>
          </a:p>
        </p:txBody>
      </p:sp>
      <p:pic>
        <p:nvPicPr>
          <p:cNvPr id="5" name="Picture 4">
            <a:extLst>
              <a:ext uri="{FF2B5EF4-FFF2-40B4-BE49-F238E27FC236}">
                <a16:creationId xmlns:a16="http://schemas.microsoft.com/office/drawing/2014/main" id="{310BDC29-DCF1-A0AD-16CF-1E7D179C975B}"/>
              </a:ext>
            </a:extLst>
          </p:cNvPr>
          <p:cNvPicPr>
            <a:picLocks noChangeAspect="1"/>
          </p:cNvPicPr>
          <p:nvPr/>
        </p:nvPicPr>
        <p:blipFill rotWithShape="1">
          <a:blip r:embed="rId5"/>
          <a:srcRect l="33063" r="10163" b="-1"/>
          <a:stretch/>
        </p:blipFill>
        <p:spPr>
          <a:xfrm>
            <a:off x="8378379" y="2151029"/>
            <a:ext cx="3572829" cy="2743200"/>
          </a:xfrm>
          <a:prstGeom prst="rect">
            <a:avLst/>
          </a:prstGeom>
        </p:spPr>
      </p:pic>
      <p:sp>
        <p:nvSpPr>
          <p:cNvPr id="3" name="Content Placeholder 2">
            <a:extLst>
              <a:ext uri="{FF2B5EF4-FFF2-40B4-BE49-F238E27FC236}">
                <a16:creationId xmlns:a16="http://schemas.microsoft.com/office/drawing/2014/main" id="{955E4FA0-734D-FC3A-7C03-17F8CDF25A56}"/>
              </a:ext>
            </a:extLst>
          </p:cNvPr>
          <p:cNvSpPr>
            <a:spLocks noGrp="1"/>
          </p:cNvSpPr>
          <p:nvPr>
            <p:ph idx="1"/>
          </p:nvPr>
        </p:nvSpPr>
        <p:spPr>
          <a:xfrm>
            <a:off x="892220" y="2069704"/>
            <a:ext cx="7393875" cy="4788296"/>
          </a:xfrm>
        </p:spPr>
        <p:txBody>
          <a:bodyPr anchor="ctr">
            <a:normAutofit fontScale="92500" lnSpcReduction="20000"/>
          </a:bodyPr>
          <a:lstStyle/>
          <a:p>
            <a:pPr marL="0" indent="0">
              <a:buNone/>
            </a:pPr>
            <a:endParaRPr lang="en-US" sz="900" b="1" dirty="0"/>
          </a:p>
          <a:p>
            <a:pPr marL="0" indent="0">
              <a:buNone/>
            </a:pPr>
            <a:r>
              <a:rPr lang="en-US" sz="2600" b="1" dirty="0"/>
              <a:t>4 Types of Monitoring</a:t>
            </a:r>
          </a:p>
          <a:p>
            <a:r>
              <a:rPr lang="en-US" sz="2400" dirty="0"/>
              <a:t>On-site visit (every other year or as needed)</a:t>
            </a:r>
          </a:p>
          <a:p>
            <a:r>
              <a:rPr lang="en-US" sz="2400" dirty="0"/>
              <a:t>Virtual Monitoring (alternative to On-Site)</a:t>
            </a:r>
          </a:p>
          <a:p>
            <a:r>
              <a:rPr lang="en-US" sz="2400" dirty="0">
                <a:highlight>
                  <a:srgbClr val="FF0000"/>
                </a:highlight>
              </a:rPr>
              <a:t>Desk Review (ongoing –usually year after on-site or virtual visit)</a:t>
            </a:r>
          </a:p>
          <a:p>
            <a:r>
              <a:rPr lang="en-US" sz="2400" dirty="0"/>
              <a:t>Phone Monitoring (often follow-up to desk review)</a:t>
            </a:r>
          </a:p>
          <a:p>
            <a:pPr marL="274320" lvl="1" indent="0">
              <a:buNone/>
            </a:pPr>
            <a:endParaRPr lang="en-US" sz="900" dirty="0"/>
          </a:p>
          <a:p>
            <a:pPr marL="0" indent="0">
              <a:buNone/>
            </a:pPr>
            <a:r>
              <a:rPr lang="en-US" sz="2400" b="1" dirty="0"/>
              <a:t>On-Site or Virtual Visit</a:t>
            </a:r>
          </a:p>
          <a:p>
            <a:pPr lvl="1">
              <a:buFont typeface="Wingdings" panose="05000000000000000000" pitchFamily="2" charset="2"/>
              <a:buChar char="Ø"/>
            </a:pPr>
            <a:r>
              <a:rPr lang="en-US" sz="2400" dirty="0"/>
              <a:t>Scheduled in advance</a:t>
            </a:r>
          </a:p>
          <a:p>
            <a:pPr lvl="1">
              <a:buFont typeface="Wingdings" panose="05000000000000000000" pitchFamily="2" charset="2"/>
              <a:buChar char="Ø"/>
            </a:pPr>
            <a:r>
              <a:rPr lang="en-US" sz="2400" dirty="0"/>
              <a:t>Includes both financial and programmatic review</a:t>
            </a:r>
          </a:p>
          <a:p>
            <a:pPr lvl="1">
              <a:buFont typeface="Wingdings" panose="05000000000000000000" pitchFamily="2" charset="2"/>
              <a:buChar char="Ø"/>
            </a:pPr>
            <a:r>
              <a:rPr lang="en-US" sz="2400" dirty="0"/>
              <a:t>Can be performed remotely</a:t>
            </a:r>
          </a:p>
          <a:p>
            <a:pPr marL="0" indent="0">
              <a:buNone/>
            </a:pPr>
            <a:r>
              <a:rPr lang="en-US" sz="2400" b="1" dirty="0"/>
              <a:t>Desk Review</a:t>
            </a:r>
          </a:p>
          <a:p>
            <a:pPr lvl="1">
              <a:buFont typeface="Wingdings" panose="05000000000000000000" pitchFamily="2" charset="2"/>
              <a:buChar char="Ø"/>
            </a:pPr>
            <a:r>
              <a:rPr lang="en-US" sz="2400" dirty="0"/>
              <a:t>Performed in house at DAC, may require the subgrantee to submit supporting documentation.</a:t>
            </a:r>
          </a:p>
          <a:p>
            <a:endParaRPr lang="en-US" sz="1400" dirty="0"/>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4CE347E-DFE0-6B10-FF2B-35ED14F66031}"/>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51</a:t>
            </a:fld>
            <a:endParaRPr lang="en-US" dirty="0"/>
          </a:p>
        </p:txBody>
      </p:sp>
    </p:spTree>
    <p:extLst>
      <p:ext uri="{BB962C8B-B14F-4D97-AF65-F5344CB8AC3E}">
        <p14:creationId xmlns:p14="http://schemas.microsoft.com/office/powerpoint/2010/main" val="3592967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5" name="Rectangle 103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7" name="Rectangle 103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07E646-E519-20F6-F683-855AC92711D5}"/>
              </a:ext>
            </a:extLst>
          </p:cNvPr>
          <p:cNvSpPr>
            <a:spLocks noGrp="1"/>
          </p:cNvSpPr>
          <p:nvPr>
            <p:ph type="title"/>
          </p:nvPr>
        </p:nvSpPr>
        <p:spPr>
          <a:xfrm>
            <a:off x="1069848" y="484632"/>
            <a:ext cx="10058400" cy="1609344"/>
          </a:xfrm>
        </p:spPr>
        <p:txBody>
          <a:bodyPr>
            <a:normAutofit/>
          </a:bodyPr>
          <a:lstStyle/>
          <a:p>
            <a:r>
              <a:rPr lang="en-US" b="1" dirty="0"/>
              <a:t>Risk Assessment</a:t>
            </a:r>
          </a:p>
        </p:txBody>
      </p:sp>
      <p:sp>
        <p:nvSpPr>
          <p:cNvPr id="3" name="Content Placeholder 2">
            <a:extLst>
              <a:ext uri="{FF2B5EF4-FFF2-40B4-BE49-F238E27FC236}">
                <a16:creationId xmlns:a16="http://schemas.microsoft.com/office/drawing/2014/main" id="{31C43C17-51CD-D31C-6917-6FFFF2E67A3D}"/>
              </a:ext>
            </a:extLst>
          </p:cNvPr>
          <p:cNvSpPr>
            <a:spLocks noGrp="1"/>
          </p:cNvSpPr>
          <p:nvPr>
            <p:ph idx="1"/>
          </p:nvPr>
        </p:nvSpPr>
        <p:spPr>
          <a:xfrm>
            <a:off x="4476846" y="2138265"/>
            <a:ext cx="6851046" cy="4650083"/>
          </a:xfrm>
        </p:spPr>
        <p:txBody>
          <a:bodyPr anchor="ctr">
            <a:normAutofit/>
          </a:bodyPr>
          <a:lstStyle/>
          <a:p>
            <a:pPr marL="0" indent="0">
              <a:buNone/>
            </a:pPr>
            <a:r>
              <a:rPr lang="en-US" sz="2400" dirty="0"/>
              <a:t>VOCA Staff utilizes a Risk Assessment to determine a monitoring schedule. The following criteria are considered on each grant:</a:t>
            </a:r>
          </a:p>
          <a:p>
            <a:pPr lvl="1"/>
            <a:r>
              <a:rPr lang="en-US" sz="2400" dirty="0"/>
              <a:t>Total amount of award</a:t>
            </a:r>
          </a:p>
          <a:p>
            <a:pPr lvl="1"/>
            <a:r>
              <a:rPr lang="en-US" sz="2400" dirty="0"/>
              <a:t>Years of previous grant experience</a:t>
            </a:r>
          </a:p>
          <a:p>
            <a:pPr lvl="1"/>
            <a:r>
              <a:rPr lang="en-US" sz="2400" dirty="0"/>
              <a:t>Frequent turnover of staff</a:t>
            </a:r>
          </a:p>
          <a:p>
            <a:pPr lvl="1"/>
            <a:r>
              <a:rPr lang="en-US" sz="2400" dirty="0"/>
              <a:t>Financial management issues</a:t>
            </a:r>
          </a:p>
          <a:p>
            <a:pPr lvl="1"/>
            <a:r>
              <a:rPr lang="en-US" sz="2400" dirty="0"/>
              <a:t>Significant findings or questioned costs</a:t>
            </a:r>
          </a:p>
          <a:p>
            <a:pPr lvl="1"/>
            <a:r>
              <a:rPr lang="en-US" sz="2400" dirty="0"/>
              <a:t>Recurring or Unresolved Findings</a:t>
            </a:r>
          </a:p>
          <a:p>
            <a:pPr lvl="1"/>
            <a:r>
              <a:rPr lang="en-US" sz="2400" dirty="0"/>
              <a:t>Programmatic Noncompliance</a:t>
            </a:r>
          </a:p>
          <a:p>
            <a:pPr lvl="1"/>
            <a:r>
              <a:rPr lang="en-US" sz="2400" dirty="0"/>
              <a:t>Forfeiture of funds</a:t>
            </a:r>
          </a:p>
          <a:p>
            <a:endParaRPr lang="en-US" sz="1500" dirty="0"/>
          </a:p>
        </p:txBody>
      </p:sp>
      <p:sp>
        <p:nvSpPr>
          <p:cNvPr id="1039" name="Oval 103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41" name="Oval 104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E0784E46-D837-D560-87FE-21D5C71178A7}"/>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52</a:t>
            </a:fld>
            <a:endParaRPr lang="en-US" dirty="0"/>
          </a:p>
        </p:txBody>
      </p:sp>
      <p:pic>
        <p:nvPicPr>
          <p:cNvPr id="6" name="Picture 2" descr="Low Risk Merchant Account - International Payment Gateway">
            <a:extLst>
              <a:ext uri="{FF2B5EF4-FFF2-40B4-BE49-F238E27FC236}">
                <a16:creationId xmlns:a16="http://schemas.microsoft.com/office/drawing/2014/main" id="{67EA2499-594A-40E3-D441-AB05267F4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739" y="2887637"/>
            <a:ext cx="336104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80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323FCB-CA0A-5967-F9F1-1F8E9A7558EF}"/>
              </a:ext>
            </a:extLst>
          </p:cNvPr>
          <p:cNvSpPr>
            <a:spLocks noGrp="1"/>
          </p:cNvSpPr>
          <p:nvPr>
            <p:ph type="title"/>
          </p:nvPr>
        </p:nvSpPr>
        <p:spPr>
          <a:xfrm>
            <a:off x="1069848" y="484632"/>
            <a:ext cx="10058400" cy="1609344"/>
          </a:xfrm>
        </p:spPr>
        <p:txBody>
          <a:bodyPr>
            <a:normAutofit/>
          </a:bodyPr>
          <a:lstStyle/>
          <a:p>
            <a:r>
              <a:rPr lang="en-US" b="1" dirty="0"/>
              <a:t>Top Monitoring Findings</a:t>
            </a:r>
          </a:p>
        </p:txBody>
      </p:sp>
      <p:sp>
        <p:nvSpPr>
          <p:cNvPr id="3" name="Content Placeholder 2">
            <a:extLst>
              <a:ext uri="{FF2B5EF4-FFF2-40B4-BE49-F238E27FC236}">
                <a16:creationId xmlns:a16="http://schemas.microsoft.com/office/drawing/2014/main" id="{2F65E656-9660-4B2E-A305-9FC2507EF83F}"/>
              </a:ext>
            </a:extLst>
          </p:cNvPr>
          <p:cNvSpPr>
            <a:spLocks noGrp="1"/>
          </p:cNvSpPr>
          <p:nvPr>
            <p:ph idx="1"/>
          </p:nvPr>
        </p:nvSpPr>
        <p:spPr>
          <a:xfrm>
            <a:off x="1069848" y="2320412"/>
            <a:ext cx="10058400" cy="4366469"/>
          </a:xfrm>
        </p:spPr>
        <p:txBody>
          <a:bodyPr>
            <a:normAutofit/>
          </a:bodyPr>
          <a:lstStyle/>
          <a:p>
            <a:r>
              <a:rPr lang="en-US" sz="2400" dirty="0"/>
              <a:t>Failure to keep separate accounting of VOCA funds.</a:t>
            </a:r>
          </a:p>
          <a:p>
            <a:r>
              <a:rPr lang="en-US" sz="2400" dirty="0"/>
              <a:t>Not indicating split in funding sources for split funded employees on timesheets.</a:t>
            </a:r>
          </a:p>
          <a:p>
            <a:r>
              <a:rPr lang="en-US" sz="2400" dirty="0"/>
              <a:t>Lack of detailed timesheets/activity logs for volunteers and VOCA funded match staff.</a:t>
            </a:r>
          </a:p>
          <a:p>
            <a:r>
              <a:rPr lang="en-US" sz="2400" dirty="0"/>
              <a:t>VOCA funded staff are not familiar with the goals and objectives of the grant and their expectations.</a:t>
            </a:r>
          </a:p>
          <a:p>
            <a:r>
              <a:rPr lang="en-US" sz="2400" dirty="0"/>
              <a:t>Submission of late reports.</a:t>
            </a:r>
          </a:p>
          <a:p>
            <a:r>
              <a:rPr lang="en-US" sz="2400" dirty="0"/>
              <a:t>VOCA funded staff performing unallowable activities.</a:t>
            </a:r>
          </a:p>
          <a:p>
            <a:r>
              <a:rPr lang="en-US" sz="2400" dirty="0"/>
              <a:t>Unallowable expenditures (e.g., non-emergency food, giveaways).</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E298608-6D68-F09B-5FAD-A7C0895546FF}"/>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53</a:t>
            </a:fld>
            <a:endParaRPr lang="en-US" dirty="0"/>
          </a:p>
        </p:txBody>
      </p:sp>
    </p:spTree>
    <p:extLst>
      <p:ext uri="{BB962C8B-B14F-4D97-AF65-F5344CB8AC3E}">
        <p14:creationId xmlns:p14="http://schemas.microsoft.com/office/powerpoint/2010/main" val="3361622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33C9AC-9A42-6133-5C13-BE89B9F72B27}"/>
              </a:ext>
            </a:extLst>
          </p:cNvPr>
          <p:cNvSpPr>
            <a:spLocks noGrp="1"/>
          </p:cNvSpPr>
          <p:nvPr>
            <p:ph type="title"/>
          </p:nvPr>
        </p:nvSpPr>
        <p:spPr>
          <a:xfrm>
            <a:off x="1069848" y="484632"/>
            <a:ext cx="10058400" cy="1609344"/>
          </a:xfrm>
        </p:spPr>
        <p:txBody>
          <a:bodyPr>
            <a:normAutofit/>
          </a:bodyPr>
          <a:lstStyle/>
          <a:p>
            <a:r>
              <a:rPr lang="en-US" sz="5000" b="1" dirty="0"/>
              <a:t>Top Monitoring Findings cont.</a:t>
            </a:r>
          </a:p>
        </p:txBody>
      </p:sp>
      <p:sp>
        <p:nvSpPr>
          <p:cNvPr id="3" name="Content Placeholder 2">
            <a:extLst>
              <a:ext uri="{FF2B5EF4-FFF2-40B4-BE49-F238E27FC236}">
                <a16:creationId xmlns:a16="http://schemas.microsoft.com/office/drawing/2014/main" id="{E5E0A639-4E28-CBF5-2F31-1DE37BE54370}"/>
              </a:ext>
            </a:extLst>
          </p:cNvPr>
          <p:cNvSpPr>
            <a:spLocks noGrp="1"/>
          </p:cNvSpPr>
          <p:nvPr>
            <p:ph idx="1"/>
          </p:nvPr>
        </p:nvSpPr>
        <p:spPr>
          <a:xfrm>
            <a:off x="1069848" y="2320412"/>
            <a:ext cx="10058400" cy="4181988"/>
          </a:xfrm>
        </p:spPr>
        <p:txBody>
          <a:bodyPr>
            <a:normAutofit/>
          </a:bodyPr>
          <a:lstStyle/>
          <a:p>
            <a:r>
              <a:rPr lang="en-US" sz="2400" b="1" dirty="0"/>
              <a:t>Failure to upload requested forms: </a:t>
            </a:r>
          </a:p>
          <a:p>
            <a:pPr lvl="1">
              <a:buFont typeface="Wingdings" panose="05000000000000000000" pitchFamily="2" charset="2"/>
              <a:buChar char="Ø"/>
            </a:pPr>
            <a:r>
              <a:rPr lang="en-US" sz="2400" dirty="0"/>
              <a:t>Personnel Form</a:t>
            </a:r>
          </a:p>
          <a:p>
            <a:pPr lvl="1">
              <a:buFont typeface="Wingdings" panose="05000000000000000000" pitchFamily="2" charset="2"/>
              <a:buChar char="Ø"/>
            </a:pPr>
            <a:r>
              <a:rPr lang="en-US" sz="2400" dirty="0"/>
              <a:t>Periodic Certification Form</a:t>
            </a:r>
          </a:p>
          <a:p>
            <a:pPr lvl="1">
              <a:buFont typeface="Wingdings" panose="05000000000000000000" pitchFamily="2" charset="2"/>
              <a:buChar char="Ø"/>
            </a:pPr>
            <a:r>
              <a:rPr lang="en-US" sz="2400" dirty="0"/>
              <a:t>Determination of Suitability Form</a:t>
            </a:r>
          </a:p>
          <a:p>
            <a:pPr lvl="1">
              <a:buFont typeface="Wingdings" panose="05000000000000000000" pitchFamily="2" charset="2"/>
              <a:buChar char="Ø"/>
            </a:pPr>
            <a:r>
              <a:rPr lang="en-US" sz="2400" dirty="0"/>
              <a:t>Inventory Forms</a:t>
            </a:r>
          </a:p>
          <a:p>
            <a:pPr marL="274320" lvl="1" indent="0">
              <a:buNone/>
            </a:pPr>
            <a:endParaRPr lang="en-US" sz="800" dirty="0"/>
          </a:p>
          <a:p>
            <a:r>
              <a:rPr lang="en-US" sz="2400" b="1" dirty="0"/>
              <a:t>Failure to have proper policies or procedures in place to address:</a:t>
            </a:r>
          </a:p>
          <a:p>
            <a:pPr lvl="1">
              <a:buFont typeface="Wingdings" panose="05000000000000000000" pitchFamily="2" charset="2"/>
              <a:buChar char="Ø"/>
            </a:pPr>
            <a:r>
              <a:rPr lang="en-US" sz="2400" dirty="0"/>
              <a:t>Limited English Proficiency </a:t>
            </a:r>
          </a:p>
          <a:p>
            <a:pPr lvl="1">
              <a:buFont typeface="Wingdings" panose="05000000000000000000" pitchFamily="2" charset="2"/>
              <a:buChar char="Ø"/>
            </a:pPr>
            <a:r>
              <a:rPr lang="en-US" sz="2400" dirty="0"/>
              <a:t>Discrimination / Reporting Discrimination</a:t>
            </a:r>
          </a:p>
          <a:p>
            <a:pPr lvl="1">
              <a:buFont typeface="Wingdings" panose="05000000000000000000" pitchFamily="2" charset="2"/>
              <a:buChar char="Ø"/>
            </a:pPr>
            <a:r>
              <a:rPr lang="en-US" sz="2400" dirty="0"/>
              <a:t>Confidentiality</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97ABF849-9B83-ACF8-F933-1449B74A0FB9}"/>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54</a:t>
            </a:fld>
            <a:endParaRPr lang="en-US" dirty="0"/>
          </a:p>
        </p:txBody>
      </p:sp>
    </p:spTree>
    <p:extLst>
      <p:ext uri="{BB962C8B-B14F-4D97-AF65-F5344CB8AC3E}">
        <p14:creationId xmlns:p14="http://schemas.microsoft.com/office/powerpoint/2010/main" val="3929346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ectangle 205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59" name="Rectangle 205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61" name="Rectangle 206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64F2210-AE21-1683-4075-61D1083DAAFC}"/>
              </a:ext>
            </a:extLst>
          </p:cNvPr>
          <p:cNvSpPr>
            <a:spLocks noGrp="1"/>
          </p:cNvSpPr>
          <p:nvPr>
            <p:ph type="title"/>
          </p:nvPr>
        </p:nvSpPr>
        <p:spPr>
          <a:xfrm>
            <a:off x="1069848" y="484632"/>
            <a:ext cx="10058400" cy="1609344"/>
          </a:xfrm>
        </p:spPr>
        <p:txBody>
          <a:bodyPr>
            <a:normAutofit/>
          </a:bodyPr>
          <a:lstStyle/>
          <a:p>
            <a:r>
              <a:rPr lang="en-US" b="1" dirty="0"/>
              <a:t>Contracts</a:t>
            </a:r>
          </a:p>
        </p:txBody>
      </p:sp>
      <p:pic>
        <p:nvPicPr>
          <p:cNvPr id="2050" name="Picture 2" descr="Contract - Wikipedia">
            <a:extLst>
              <a:ext uri="{FF2B5EF4-FFF2-40B4-BE49-F238E27FC236}">
                <a16:creationId xmlns:a16="http://schemas.microsoft.com/office/drawing/2014/main" id="{B216BF77-E2F7-5DE7-924C-F80241968E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14"/>
          <a:stretch/>
        </p:blipFill>
        <p:spPr bwMode="auto">
          <a:xfrm>
            <a:off x="1069848" y="2265041"/>
            <a:ext cx="4645152"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20F55D8-2467-A6DA-3BB2-2DC7738C9D2C}"/>
              </a:ext>
            </a:extLst>
          </p:cNvPr>
          <p:cNvSpPr>
            <a:spLocks noGrp="1"/>
          </p:cNvSpPr>
          <p:nvPr>
            <p:ph idx="1"/>
          </p:nvPr>
        </p:nvSpPr>
        <p:spPr>
          <a:xfrm>
            <a:off x="5943601" y="2320412"/>
            <a:ext cx="5886130" cy="3903400"/>
          </a:xfrm>
        </p:spPr>
        <p:txBody>
          <a:bodyPr anchor="ctr">
            <a:normAutofit fontScale="85000" lnSpcReduction="10000"/>
          </a:bodyPr>
          <a:lstStyle/>
          <a:p>
            <a:pPr marL="0" indent="0">
              <a:buNone/>
            </a:pPr>
            <a:r>
              <a:rPr lang="en-US" sz="2400" b="1" dirty="0"/>
              <a:t>Both consulting and subcontracting agreements should:</a:t>
            </a:r>
          </a:p>
          <a:p>
            <a:r>
              <a:rPr lang="en-US" sz="2400" dirty="0"/>
              <a:t>Include a description of the service(s) to be performed.</a:t>
            </a:r>
          </a:p>
          <a:p>
            <a:r>
              <a:rPr lang="en-US" sz="2400" dirty="0"/>
              <a:t>Detail the performance period and associated costs.</a:t>
            </a:r>
          </a:p>
          <a:p>
            <a:r>
              <a:rPr lang="en-US" sz="2400" dirty="0"/>
              <a:t>Indicate the method and timeline for invoicing.</a:t>
            </a:r>
          </a:p>
          <a:p>
            <a:r>
              <a:rPr lang="en-US" sz="2400" dirty="0"/>
              <a:t>Include termination provisions.</a:t>
            </a:r>
          </a:p>
          <a:p>
            <a:r>
              <a:rPr lang="en-US" sz="2400" dirty="0"/>
              <a:t>Invoices from consultants and subcontractors should describe the dates work was performed, the work completed, and the VOCA grant number.</a:t>
            </a:r>
          </a:p>
          <a:p>
            <a:endParaRPr lang="en-US" sz="1400" dirty="0"/>
          </a:p>
        </p:txBody>
      </p:sp>
      <p:sp>
        <p:nvSpPr>
          <p:cNvPr id="2063" name="Oval 206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65" name="Oval 206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6F9414D-D49D-2E7C-3AE7-2F1AD9A9C4DD}"/>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55</a:t>
            </a:fld>
            <a:endParaRPr lang="en-US" dirty="0"/>
          </a:p>
        </p:txBody>
      </p:sp>
    </p:spTree>
    <p:extLst>
      <p:ext uri="{BB962C8B-B14F-4D97-AF65-F5344CB8AC3E}">
        <p14:creationId xmlns:p14="http://schemas.microsoft.com/office/powerpoint/2010/main" val="2036612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ectangle 205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59" name="Rectangle 205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61" name="Rectangle 206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64F2210-AE21-1683-4075-61D1083DAAFC}"/>
              </a:ext>
            </a:extLst>
          </p:cNvPr>
          <p:cNvSpPr>
            <a:spLocks noGrp="1"/>
          </p:cNvSpPr>
          <p:nvPr>
            <p:ph type="title"/>
          </p:nvPr>
        </p:nvSpPr>
        <p:spPr>
          <a:xfrm>
            <a:off x="5246516" y="484632"/>
            <a:ext cx="6155209" cy="1609344"/>
          </a:xfrm>
        </p:spPr>
        <p:txBody>
          <a:bodyPr>
            <a:normAutofit/>
          </a:bodyPr>
          <a:lstStyle/>
          <a:p>
            <a:r>
              <a:rPr lang="en-US" dirty="0"/>
              <a:t> </a:t>
            </a:r>
            <a:r>
              <a:rPr lang="en-US" b="1" dirty="0"/>
              <a:t>documentation</a:t>
            </a:r>
          </a:p>
        </p:txBody>
      </p:sp>
      <p:sp>
        <p:nvSpPr>
          <p:cNvPr id="3" name="Content Placeholder 2">
            <a:extLst>
              <a:ext uri="{FF2B5EF4-FFF2-40B4-BE49-F238E27FC236}">
                <a16:creationId xmlns:a16="http://schemas.microsoft.com/office/drawing/2014/main" id="{420F55D8-2467-A6DA-3BB2-2DC7738C9D2C}"/>
              </a:ext>
            </a:extLst>
          </p:cNvPr>
          <p:cNvSpPr>
            <a:spLocks noGrp="1"/>
          </p:cNvSpPr>
          <p:nvPr>
            <p:ph idx="1"/>
          </p:nvPr>
        </p:nvSpPr>
        <p:spPr>
          <a:xfrm>
            <a:off x="6213119" y="2144805"/>
            <a:ext cx="5096323" cy="4493103"/>
          </a:xfrm>
        </p:spPr>
        <p:txBody>
          <a:bodyPr anchor="ctr">
            <a:normAutofit/>
          </a:bodyPr>
          <a:lstStyle/>
          <a:p>
            <a:r>
              <a:rPr lang="en-US" sz="2400" dirty="0"/>
              <a:t>Binder system is suggested, but not required</a:t>
            </a:r>
          </a:p>
          <a:p>
            <a:r>
              <a:rPr lang="en-US" sz="2400" dirty="0"/>
              <a:t>Financial ledgers</a:t>
            </a:r>
          </a:p>
          <a:p>
            <a:r>
              <a:rPr lang="en-US" sz="2400" dirty="0"/>
              <a:t>Timesheets:  VOCA grant and match hours MUST be noted on timesheets</a:t>
            </a:r>
          </a:p>
          <a:p>
            <a:pPr lvl="1">
              <a:buFont typeface="Wingdings" panose="05000000000000000000" pitchFamily="2" charset="2"/>
              <a:buChar char="Ø"/>
            </a:pPr>
            <a:r>
              <a:rPr lang="en-US" sz="2400" dirty="0"/>
              <a:t>Timesheets </a:t>
            </a:r>
            <a:r>
              <a:rPr lang="en-US" sz="2400" u="sng" dirty="0"/>
              <a:t>must be signed and dated</a:t>
            </a:r>
            <a:r>
              <a:rPr lang="en-US" sz="2400" dirty="0"/>
              <a:t> by the employee or volunteer and a supervisor</a:t>
            </a:r>
          </a:p>
          <a:p>
            <a:r>
              <a:rPr lang="en-US" sz="2400" dirty="0"/>
              <a:t>Travel Reimbursement Requests</a:t>
            </a:r>
          </a:p>
          <a:p>
            <a:r>
              <a:rPr lang="en-US" sz="2400" dirty="0"/>
              <a:t>Receipts</a:t>
            </a:r>
          </a:p>
          <a:p>
            <a:endParaRPr lang="en-US" sz="1400" dirty="0"/>
          </a:p>
        </p:txBody>
      </p:sp>
      <p:sp>
        <p:nvSpPr>
          <p:cNvPr id="2063" name="Oval 206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65" name="Oval 206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6F9414D-D49D-2E7C-3AE7-2F1AD9A9C4DD}"/>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56</a:t>
            </a:fld>
            <a:endParaRPr lang="en-US" dirty="0"/>
          </a:p>
        </p:txBody>
      </p:sp>
      <p:pic>
        <p:nvPicPr>
          <p:cNvPr id="5" name="Picture 2" descr="Documentations Service in Pitampura, New Delhi | ID: 9613310412">
            <a:extLst>
              <a:ext uri="{FF2B5EF4-FFF2-40B4-BE49-F238E27FC236}">
                <a16:creationId xmlns:a16="http://schemas.microsoft.com/office/drawing/2014/main" id="{C98BEBF0-F54E-E8E5-6FC7-A9F33B289C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669" b="-1"/>
          <a:stretch/>
        </p:blipFill>
        <p:spPr bwMode="auto">
          <a:xfrm>
            <a:off x="240791" y="165101"/>
            <a:ext cx="5881731" cy="6617276"/>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576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Rectangle 12">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3">
              <a:alphaModFix amt="4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E06C19-42A0-43FD-60F2-4A61BF67EA9C}"/>
              </a:ext>
            </a:extLst>
          </p:cNvPr>
          <p:cNvSpPr>
            <a:spLocks noGrp="1"/>
          </p:cNvSpPr>
          <p:nvPr>
            <p:ph type="title"/>
          </p:nvPr>
        </p:nvSpPr>
        <p:spPr>
          <a:xfrm>
            <a:off x="1357109" y="1329267"/>
            <a:ext cx="4816871" cy="3382434"/>
          </a:xfrm>
        </p:spPr>
        <p:txBody>
          <a:bodyPr>
            <a:normAutofit/>
          </a:bodyPr>
          <a:lstStyle/>
          <a:p>
            <a:r>
              <a:rPr lang="en-US" sz="6000" b="1" dirty="0"/>
              <a:t>Timesheets</a:t>
            </a:r>
            <a:endParaRPr lang="en-US" sz="6000" b="1" dirty="0">
              <a:solidFill>
                <a:schemeClr val="tx1"/>
              </a:solidFill>
            </a:endParaRPr>
          </a:p>
        </p:txBody>
      </p:sp>
      <p:sp>
        <p:nvSpPr>
          <p:cNvPr id="3" name="Content Placeholder 2">
            <a:extLst>
              <a:ext uri="{FF2B5EF4-FFF2-40B4-BE49-F238E27FC236}">
                <a16:creationId xmlns:a16="http://schemas.microsoft.com/office/drawing/2014/main" id="{1776BAB5-5D14-033C-6722-C5CCFD99ACCE}"/>
              </a:ext>
            </a:extLst>
          </p:cNvPr>
          <p:cNvSpPr>
            <a:spLocks noGrp="1"/>
          </p:cNvSpPr>
          <p:nvPr>
            <p:ph idx="1"/>
          </p:nvPr>
        </p:nvSpPr>
        <p:spPr>
          <a:xfrm>
            <a:off x="6772315" y="643467"/>
            <a:ext cx="4534781" cy="5571066"/>
          </a:xfrm>
        </p:spPr>
        <p:txBody>
          <a:bodyPr anchor="ctr">
            <a:normAutofit/>
          </a:bodyPr>
          <a:lstStyle/>
          <a:p>
            <a:endParaRPr lang="en-US" sz="1800" dirty="0"/>
          </a:p>
          <a:p>
            <a:pPr marL="0" indent="0">
              <a:buNone/>
            </a:pPr>
            <a:endParaRPr lang="en-US" sz="1800" dirty="0"/>
          </a:p>
        </p:txBody>
      </p:sp>
      <p:grpSp>
        <p:nvGrpSpPr>
          <p:cNvPr id="15" name="Group 14">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6" name="Oval 15">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18AB5DEB-65A9-59A0-6CF3-F4F9B8AA3091}"/>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57</a:t>
            </a:fld>
            <a:endParaRPr lang="en-US" dirty="0"/>
          </a:p>
        </p:txBody>
      </p:sp>
      <p:pic>
        <p:nvPicPr>
          <p:cNvPr id="5" name="Graphic 4" descr="Stopwatch">
            <a:extLst>
              <a:ext uri="{FF2B5EF4-FFF2-40B4-BE49-F238E27FC236}">
                <a16:creationId xmlns:a16="http://schemas.microsoft.com/office/drawing/2014/main" id="{6B203B41-6F44-0770-28E8-DAF07E787C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3573" y="643467"/>
            <a:ext cx="5157334" cy="4980099"/>
          </a:xfrm>
          <a:prstGeom prst="rect">
            <a:avLst/>
          </a:prstGeom>
        </p:spPr>
      </p:pic>
    </p:spTree>
    <p:extLst>
      <p:ext uri="{BB962C8B-B14F-4D97-AF65-F5344CB8AC3E}">
        <p14:creationId xmlns:p14="http://schemas.microsoft.com/office/powerpoint/2010/main" val="4037493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FB54-FA4D-7F66-BFD4-9EA59D2548D4}"/>
              </a:ext>
            </a:extLst>
          </p:cNvPr>
          <p:cNvSpPr>
            <a:spLocks noGrp="1"/>
          </p:cNvSpPr>
          <p:nvPr>
            <p:ph type="title"/>
          </p:nvPr>
        </p:nvSpPr>
        <p:spPr>
          <a:xfrm>
            <a:off x="1295400" y="939800"/>
            <a:ext cx="9832848" cy="1316966"/>
          </a:xfrm>
        </p:spPr>
        <p:txBody>
          <a:bodyPr>
            <a:normAutofit/>
          </a:bodyPr>
          <a:lstStyle/>
          <a:p>
            <a:r>
              <a:rPr lang="en-US" sz="3200" b="1" dirty="0"/>
              <a:t>100% allowable activities, 100% funded</a:t>
            </a:r>
          </a:p>
        </p:txBody>
      </p:sp>
      <p:sp>
        <p:nvSpPr>
          <p:cNvPr id="3" name="Content Placeholder 2">
            <a:extLst>
              <a:ext uri="{FF2B5EF4-FFF2-40B4-BE49-F238E27FC236}">
                <a16:creationId xmlns:a16="http://schemas.microsoft.com/office/drawing/2014/main" id="{9E9CF7F9-EF09-AA3E-2FDD-E0DC6E16EEA6}"/>
              </a:ext>
            </a:extLst>
          </p:cNvPr>
          <p:cNvSpPr>
            <a:spLocks noGrp="1"/>
          </p:cNvSpPr>
          <p:nvPr>
            <p:ph idx="1"/>
          </p:nvPr>
        </p:nvSpPr>
        <p:spPr>
          <a:xfrm>
            <a:off x="1549400" y="5308600"/>
            <a:ext cx="9578848" cy="863600"/>
          </a:xfrm>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4F6396A-BE2A-0AA0-FA71-79D0C73C49B2}"/>
              </a:ext>
            </a:extLst>
          </p:cNvPr>
          <p:cNvSpPr>
            <a:spLocks noGrp="1"/>
          </p:cNvSpPr>
          <p:nvPr>
            <p:ph type="sldNum" sz="quarter" idx="12"/>
          </p:nvPr>
        </p:nvSpPr>
        <p:spPr/>
        <p:txBody>
          <a:bodyPr/>
          <a:lstStyle/>
          <a:p>
            <a:fld id="{CB81B640-7934-4822-9EC8-1F75B3535AD4}" type="slidenum">
              <a:rPr lang="en-US" smtClean="0"/>
              <a:t>58</a:t>
            </a:fld>
            <a:endParaRPr lang="en-US" dirty="0"/>
          </a:p>
        </p:txBody>
      </p:sp>
      <p:pic>
        <p:nvPicPr>
          <p:cNvPr id="9" name="Picture 8">
            <a:extLst>
              <a:ext uri="{FF2B5EF4-FFF2-40B4-BE49-F238E27FC236}">
                <a16:creationId xmlns:a16="http://schemas.microsoft.com/office/drawing/2014/main" id="{B0457D32-6E7E-9D8F-45CE-04E08F92A077}"/>
              </a:ext>
            </a:extLst>
          </p:cNvPr>
          <p:cNvPicPr>
            <a:picLocks noChangeAspect="1"/>
          </p:cNvPicPr>
          <p:nvPr/>
        </p:nvPicPr>
        <p:blipFill>
          <a:blip r:embed="rId2"/>
          <a:stretch>
            <a:fillRect/>
          </a:stretch>
        </p:blipFill>
        <p:spPr>
          <a:xfrm>
            <a:off x="1549399" y="2476500"/>
            <a:ext cx="9302821" cy="1775460"/>
          </a:xfrm>
          <a:prstGeom prst="rect">
            <a:avLst/>
          </a:prstGeom>
        </p:spPr>
      </p:pic>
    </p:spTree>
    <p:extLst>
      <p:ext uri="{BB962C8B-B14F-4D97-AF65-F5344CB8AC3E}">
        <p14:creationId xmlns:p14="http://schemas.microsoft.com/office/powerpoint/2010/main" val="2477360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FB54-FA4D-7F66-BFD4-9EA59D2548D4}"/>
              </a:ext>
            </a:extLst>
          </p:cNvPr>
          <p:cNvSpPr>
            <a:spLocks noGrp="1"/>
          </p:cNvSpPr>
          <p:nvPr>
            <p:ph type="title"/>
          </p:nvPr>
        </p:nvSpPr>
        <p:spPr>
          <a:xfrm>
            <a:off x="850900" y="381000"/>
            <a:ext cx="10883900" cy="2006600"/>
          </a:xfrm>
        </p:spPr>
        <p:txBody>
          <a:bodyPr>
            <a:normAutofit fontScale="90000"/>
          </a:bodyPr>
          <a:lstStyle/>
          <a:p>
            <a:br>
              <a:rPr lang="en-US" sz="2700" b="1" dirty="0"/>
            </a:br>
            <a:r>
              <a:rPr lang="en-US" sz="3100" b="1" dirty="0"/>
              <a:t>100% allowable activities, but only partially funded by voca (everything is voca allowable, but voca does not pay the entire salary)</a:t>
            </a:r>
            <a:br>
              <a:rPr lang="en-US" sz="3200" b="1" dirty="0"/>
            </a:br>
            <a:br>
              <a:rPr lang="en-US" sz="3200" b="1" dirty="0"/>
            </a:br>
            <a:r>
              <a:rPr lang="en-US" sz="2200" b="1" dirty="0"/>
              <a:t>This example shows an employee at 70% funded by voca</a:t>
            </a:r>
            <a:br>
              <a:rPr lang="en-US" sz="3200" b="1" dirty="0"/>
            </a:br>
            <a:br>
              <a:rPr lang="en-US" sz="1050" dirty="0"/>
            </a:br>
            <a:endParaRPr lang="en-US" sz="3200" b="1" dirty="0"/>
          </a:p>
        </p:txBody>
      </p:sp>
      <p:sp>
        <p:nvSpPr>
          <p:cNvPr id="3" name="Content Placeholder 2">
            <a:extLst>
              <a:ext uri="{FF2B5EF4-FFF2-40B4-BE49-F238E27FC236}">
                <a16:creationId xmlns:a16="http://schemas.microsoft.com/office/drawing/2014/main" id="{9E9CF7F9-EF09-AA3E-2FDD-E0DC6E16EEA6}"/>
              </a:ext>
            </a:extLst>
          </p:cNvPr>
          <p:cNvSpPr>
            <a:spLocks noGrp="1"/>
          </p:cNvSpPr>
          <p:nvPr>
            <p:ph idx="1"/>
          </p:nvPr>
        </p:nvSpPr>
        <p:spPr>
          <a:xfrm>
            <a:off x="1549400" y="5308600"/>
            <a:ext cx="9578848" cy="863600"/>
          </a:xfrm>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4F6396A-BE2A-0AA0-FA71-79D0C73C49B2}"/>
              </a:ext>
            </a:extLst>
          </p:cNvPr>
          <p:cNvSpPr>
            <a:spLocks noGrp="1"/>
          </p:cNvSpPr>
          <p:nvPr>
            <p:ph type="sldNum" sz="quarter" idx="12"/>
          </p:nvPr>
        </p:nvSpPr>
        <p:spPr/>
        <p:txBody>
          <a:bodyPr/>
          <a:lstStyle/>
          <a:p>
            <a:fld id="{CB81B640-7934-4822-9EC8-1F75B3535AD4}" type="slidenum">
              <a:rPr lang="en-US" smtClean="0"/>
              <a:t>59</a:t>
            </a:fld>
            <a:endParaRPr lang="en-US" dirty="0"/>
          </a:p>
        </p:txBody>
      </p:sp>
      <p:pic>
        <p:nvPicPr>
          <p:cNvPr id="5" name="Picture 4">
            <a:extLst>
              <a:ext uri="{FF2B5EF4-FFF2-40B4-BE49-F238E27FC236}">
                <a16:creationId xmlns:a16="http://schemas.microsoft.com/office/drawing/2014/main" id="{9B792978-FF61-F24D-FABD-48673EE003A5}"/>
              </a:ext>
            </a:extLst>
          </p:cNvPr>
          <p:cNvPicPr>
            <a:picLocks noChangeAspect="1"/>
          </p:cNvPicPr>
          <p:nvPr/>
        </p:nvPicPr>
        <p:blipFill>
          <a:blip r:embed="rId2"/>
          <a:stretch>
            <a:fillRect/>
          </a:stretch>
        </p:blipFill>
        <p:spPr>
          <a:xfrm>
            <a:off x="1363923" y="2688292"/>
            <a:ext cx="9764325" cy="2319616"/>
          </a:xfrm>
          <a:prstGeom prst="rect">
            <a:avLst/>
          </a:prstGeom>
        </p:spPr>
      </p:pic>
    </p:spTree>
    <p:extLst>
      <p:ext uri="{BB962C8B-B14F-4D97-AF65-F5344CB8AC3E}">
        <p14:creationId xmlns:p14="http://schemas.microsoft.com/office/powerpoint/2010/main" val="2153212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1AAE-2A49-BCC0-4EB7-1EED8D067456}"/>
              </a:ext>
            </a:extLst>
          </p:cNvPr>
          <p:cNvSpPr>
            <a:spLocks noGrp="1"/>
          </p:cNvSpPr>
          <p:nvPr>
            <p:ph type="title"/>
          </p:nvPr>
        </p:nvSpPr>
        <p:spPr>
          <a:xfrm>
            <a:off x="348631" y="484632"/>
            <a:ext cx="7558997" cy="751740"/>
          </a:xfrm>
        </p:spPr>
        <p:txBody>
          <a:bodyPr>
            <a:normAutofit fontScale="90000"/>
          </a:bodyPr>
          <a:lstStyle/>
          <a:p>
            <a:r>
              <a:rPr lang="en-US" sz="5400" dirty="0">
                <a:latin typeface="Cambria" panose="02040503050406030204" pitchFamily="18" charset="0"/>
                <a:ea typeface="Cambria" panose="02040503050406030204" pitchFamily="18" charset="0"/>
              </a:rPr>
              <a:t>VOCA – FUTURE Outlook</a:t>
            </a: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13C97957-108D-CBEC-84BC-79E271766AB9}"/>
              </a:ext>
            </a:extLst>
          </p:cNvPr>
          <p:cNvSpPr>
            <a:spLocks noGrp="1"/>
          </p:cNvSpPr>
          <p:nvPr>
            <p:ph idx="1"/>
          </p:nvPr>
        </p:nvSpPr>
        <p:spPr>
          <a:xfrm>
            <a:off x="1069847" y="1609859"/>
            <a:ext cx="5640046" cy="4562341"/>
          </a:xfrm>
        </p:spPr>
        <p:txBody>
          <a:bodyPr>
            <a:normAutofit lnSpcReduction="10000"/>
          </a:bodyPr>
          <a:lstStyle/>
          <a:p>
            <a:r>
              <a:rPr lang="en-US" sz="2800" dirty="0"/>
              <a:t>2022 VOCA Awards did receive any significant cuts in funding this year.</a:t>
            </a:r>
          </a:p>
          <a:p>
            <a:pPr lvl="1">
              <a:buFont typeface="Wingdings" panose="05000000000000000000" pitchFamily="2" charset="2"/>
              <a:buChar char="Ø"/>
            </a:pPr>
            <a:r>
              <a:rPr lang="en-US" sz="2800" dirty="0"/>
              <a:t>Awards were based on the 2021 award amounts.</a:t>
            </a:r>
          </a:p>
          <a:p>
            <a:pPr lvl="1"/>
            <a:endParaRPr lang="en-US" sz="2800" dirty="0"/>
          </a:p>
          <a:p>
            <a:pPr marL="342900" lvl="1" indent="-342900"/>
            <a:r>
              <a:rPr lang="en-US" sz="2800" dirty="0"/>
              <a:t>VOCA may receive up to a </a:t>
            </a:r>
            <a:r>
              <a:rPr lang="en-US" sz="2800" b="1" dirty="0"/>
              <a:t>70% cut </a:t>
            </a:r>
            <a:r>
              <a:rPr lang="en-US" sz="2800" dirty="0"/>
              <a:t>in the next year.</a:t>
            </a:r>
          </a:p>
          <a:p>
            <a:pPr marL="171450" lvl="1" indent="-171450"/>
            <a:endParaRPr lang="en-US" sz="2800" dirty="0"/>
          </a:p>
          <a:p>
            <a:pPr marL="342900" lvl="1" indent="-342900"/>
            <a:r>
              <a:rPr lang="en-US" sz="2800" dirty="0"/>
              <a:t>Sustainability Planning has been added as a Special Condition.</a:t>
            </a:r>
          </a:p>
          <a:p>
            <a:endParaRPr lang="en-US" dirty="0"/>
          </a:p>
        </p:txBody>
      </p:sp>
      <p:sp>
        <p:nvSpPr>
          <p:cNvPr id="4" name="Slide Number Placeholder 3">
            <a:extLst>
              <a:ext uri="{FF2B5EF4-FFF2-40B4-BE49-F238E27FC236}">
                <a16:creationId xmlns:a16="http://schemas.microsoft.com/office/drawing/2014/main" id="{112655A2-05AF-71EB-37CE-C14CAB191FF3}"/>
              </a:ext>
            </a:extLst>
          </p:cNvPr>
          <p:cNvSpPr>
            <a:spLocks noGrp="1"/>
          </p:cNvSpPr>
          <p:nvPr>
            <p:ph type="sldNum" sz="quarter" idx="12"/>
          </p:nvPr>
        </p:nvSpPr>
        <p:spPr/>
        <p:txBody>
          <a:bodyPr/>
          <a:lstStyle/>
          <a:p>
            <a:fld id="{CB81B640-7934-4822-9EC8-1F75B3535AD4}" type="slidenum">
              <a:rPr lang="en-US" smtClean="0"/>
              <a:t>6</a:t>
            </a:fld>
            <a:endParaRPr lang="en-US" dirty="0"/>
          </a:p>
        </p:txBody>
      </p:sp>
      <p:sp>
        <p:nvSpPr>
          <p:cNvPr id="6" name="Rectangle 5">
            <a:extLst>
              <a:ext uri="{FF2B5EF4-FFF2-40B4-BE49-F238E27FC236}">
                <a16:creationId xmlns:a16="http://schemas.microsoft.com/office/drawing/2014/main" id="{A202C470-567F-BAD2-C3EF-601BF46D02B5}"/>
              </a:ext>
            </a:extLst>
          </p:cNvPr>
          <p:cNvSpPr/>
          <p:nvPr/>
        </p:nvSpPr>
        <p:spPr>
          <a:xfrm>
            <a:off x="7907627" y="1236372"/>
            <a:ext cx="3935742" cy="49358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Graphic 4" descr="Error">
            <a:extLst>
              <a:ext uri="{FF2B5EF4-FFF2-40B4-BE49-F238E27FC236}">
                <a16:creationId xmlns:a16="http://schemas.microsoft.com/office/drawing/2014/main" id="{36297C27-C4DC-AA3E-E043-206EB774C5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07627" y="1609859"/>
            <a:ext cx="4170530" cy="4170530"/>
          </a:xfrm>
          <a:prstGeom prst="rect">
            <a:avLst/>
          </a:prstGeom>
        </p:spPr>
      </p:pic>
    </p:spTree>
    <p:extLst>
      <p:ext uri="{BB962C8B-B14F-4D97-AF65-F5344CB8AC3E}">
        <p14:creationId xmlns:p14="http://schemas.microsoft.com/office/powerpoint/2010/main" val="407362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FB54-FA4D-7F66-BFD4-9EA59D2548D4}"/>
              </a:ext>
            </a:extLst>
          </p:cNvPr>
          <p:cNvSpPr>
            <a:spLocks noGrp="1"/>
          </p:cNvSpPr>
          <p:nvPr>
            <p:ph type="title"/>
          </p:nvPr>
        </p:nvSpPr>
        <p:spPr>
          <a:xfrm>
            <a:off x="914400" y="939800"/>
            <a:ext cx="10795000" cy="889000"/>
          </a:xfrm>
        </p:spPr>
        <p:txBody>
          <a:bodyPr>
            <a:normAutofit/>
          </a:bodyPr>
          <a:lstStyle/>
          <a:p>
            <a:r>
              <a:rPr lang="en-US" sz="2800" b="1" dirty="0"/>
              <a:t>70% allowable activities, 70% funded – put exact time</a:t>
            </a:r>
          </a:p>
        </p:txBody>
      </p:sp>
      <p:sp>
        <p:nvSpPr>
          <p:cNvPr id="3" name="Content Placeholder 2">
            <a:extLst>
              <a:ext uri="{FF2B5EF4-FFF2-40B4-BE49-F238E27FC236}">
                <a16:creationId xmlns:a16="http://schemas.microsoft.com/office/drawing/2014/main" id="{9E9CF7F9-EF09-AA3E-2FDD-E0DC6E16EEA6}"/>
              </a:ext>
            </a:extLst>
          </p:cNvPr>
          <p:cNvSpPr>
            <a:spLocks noGrp="1"/>
          </p:cNvSpPr>
          <p:nvPr>
            <p:ph idx="1"/>
          </p:nvPr>
        </p:nvSpPr>
        <p:spPr>
          <a:xfrm>
            <a:off x="1549400" y="5308600"/>
            <a:ext cx="9578848" cy="863600"/>
          </a:xfrm>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4F6396A-BE2A-0AA0-FA71-79D0C73C49B2}"/>
              </a:ext>
            </a:extLst>
          </p:cNvPr>
          <p:cNvSpPr>
            <a:spLocks noGrp="1"/>
          </p:cNvSpPr>
          <p:nvPr>
            <p:ph type="sldNum" sz="quarter" idx="12"/>
          </p:nvPr>
        </p:nvSpPr>
        <p:spPr/>
        <p:txBody>
          <a:bodyPr/>
          <a:lstStyle/>
          <a:p>
            <a:fld id="{CB81B640-7934-4822-9EC8-1F75B3535AD4}" type="slidenum">
              <a:rPr lang="en-US" smtClean="0"/>
              <a:t>60</a:t>
            </a:fld>
            <a:endParaRPr lang="en-US" dirty="0"/>
          </a:p>
        </p:txBody>
      </p:sp>
      <p:pic>
        <p:nvPicPr>
          <p:cNvPr id="5" name="Picture 4">
            <a:extLst>
              <a:ext uri="{FF2B5EF4-FFF2-40B4-BE49-F238E27FC236}">
                <a16:creationId xmlns:a16="http://schemas.microsoft.com/office/drawing/2014/main" id="{3FDB1203-3F18-90ED-7D60-091410C0CAB4}"/>
              </a:ext>
            </a:extLst>
          </p:cNvPr>
          <p:cNvPicPr>
            <a:picLocks noChangeAspect="1"/>
          </p:cNvPicPr>
          <p:nvPr/>
        </p:nvPicPr>
        <p:blipFill>
          <a:blip r:embed="rId2"/>
          <a:stretch>
            <a:fillRect/>
          </a:stretch>
        </p:blipFill>
        <p:spPr>
          <a:xfrm>
            <a:off x="1490660" y="2256766"/>
            <a:ext cx="9696328" cy="2362321"/>
          </a:xfrm>
          <a:prstGeom prst="rect">
            <a:avLst/>
          </a:prstGeom>
        </p:spPr>
      </p:pic>
    </p:spTree>
    <p:extLst>
      <p:ext uri="{BB962C8B-B14F-4D97-AF65-F5344CB8AC3E}">
        <p14:creationId xmlns:p14="http://schemas.microsoft.com/office/powerpoint/2010/main" val="3112698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FB54-FA4D-7F66-BFD4-9EA59D2548D4}"/>
              </a:ext>
            </a:extLst>
          </p:cNvPr>
          <p:cNvSpPr>
            <a:spLocks noGrp="1"/>
          </p:cNvSpPr>
          <p:nvPr>
            <p:ph type="title"/>
          </p:nvPr>
        </p:nvSpPr>
        <p:spPr>
          <a:xfrm>
            <a:off x="1422400" y="127000"/>
            <a:ext cx="9832848" cy="863600"/>
          </a:xfrm>
        </p:spPr>
        <p:txBody>
          <a:bodyPr>
            <a:normAutofit/>
          </a:bodyPr>
          <a:lstStyle/>
          <a:p>
            <a:r>
              <a:rPr lang="en-US" sz="2800" b="1" dirty="0"/>
              <a:t>Reconciling exact time – must be done quarterly</a:t>
            </a:r>
          </a:p>
        </p:txBody>
      </p:sp>
      <p:sp>
        <p:nvSpPr>
          <p:cNvPr id="3" name="Content Placeholder 2">
            <a:extLst>
              <a:ext uri="{FF2B5EF4-FFF2-40B4-BE49-F238E27FC236}">
                <a16:creationId xmlns:a16="http://schemas.microsoft.com/office/drawing/2014/main" id="{9E9CF7F9-EF09-AA3E-2FDD-E0DC6E16EEA6}"/>
              </a:ext>
            </a:extLst>
          </p:cNvPr>
          <p:cNvSpPr>
            <a:spLocks noGrp="1"/>
          </p:cNvSpPr>
          <p:nvPr>
            <p:ph idx="1"/>
          </p:nvPr>
        </p:nvSpPr>
        <p:spPr>
          <a:xfrm>
            <a:off x="1549400" y="5308600"/>
            <a:ext cx="9578848" cy="863600"/>
          </a:xfrm>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4F6396A-BE2A-0AA0-FA71-79D0C73C49B2}"/>
              </a:ext>
            </a:extLst>
          </p:cNvPr>
          <p:cNvSpPr>
            <a:spLocks noGrp="1"/>
          </p:cNvSpPr>
          <p:nvPr>
            <p:ph type="sldNum" sz="quarter" idx="12"/>
          </p:nvPr>
        </p:nvSpPr>
        <p:spPr/>
        <p:txBody>
          <a:bodyPr/>
          <a:lstStyle/>
          <a:p>
            <a:fld id="{CB81B640-7934-4822-9EC8-1F75B3535AD4}" type="slidenum">
              <a:rPr lang="en-US" smtClean="0"/>
              <a:t>61</a:t>
            </a:fld>
            <a:endParaRPr lang="en-US" dirty="0"/>
          </a:p>
        </p:txBody>
      </p:sp>
      <p:pic>
        <p:nvPicPr>
          <p:cNvPr id="6" name="Picture 5">
            <a:extLst>
              <a:ext uri="{FF2B5EF4-FFF2-40B4-BE49-F238E27FC236}">
                <a16:creationId xmlns:a16="http://schemas.microsoft.com/office/drawing/2014/main" id="{4EF5FF2C-BA6D-87EB-0CAA-A24B9C225078}"/>
              </a:ext>
            </a:extLst>
          </p:cNvPr>
          <p:cNvPicPr>
            <a:picLocks noChangeAspect="1"/>
          </p:cNvPicPr>
          <p:nvPr/>
        </p:nvPicPr>
        <p:blipFill>
          <a:blip r:embed="rId2"/>
          <a:stretch>
            <a:fillRect/>
          </a:stretch>
        </p:blipFill>
        <p:spPr>
          <a:xfrm>
            <a:off x="3134016" y="1099811"/>
            <a:ext cx="5923968" cy="5486400"/>
          </a:xfrm>
          <a:prstGeom prst="rect">
            <a:avLst/>
          </a:prstGeom>
        </p:spPr>
      </p:pic>
    </p:spTree>
    <p:extLst>
      <p:ext uri="{BB962C8B-B14F-4D97-AF65-F5344CB8AC3E}">
        <p14:creationId xmlns:p14="http://schemas.microsoft.com/office/powerpoint/2010/main" val="2787016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18983A-6AA8-22DB-7945-3CFDA307B9DE}"/>
              </a:ext>
            </a:extLst>
          </p:cNvPr>
          <p:cNvSpPr>
            <a:spLocks noGrp="1"/>
          </p:cNvSpPr>
          <p:nvPr>
            <p:ph type="title"/>
          </p:nvPr>
        </p:nvSpPr>
        <p:spPr>
          <a:xfrm>
            <a:off x="4970109" y="484632"/>
            <a:ext cx="6730277" cy="1609344"/>
          </a:xfrm>
          <a:ln>
            <a:noFill/>
          </a:ln>
        </p:spPr>
        <p:txBody>
          <a:bodyPr>
            <a:normAutofit/>
          </a:bodyPr>
          <a:lstStyle/>
          <a:p>
            <a:r>
              <a:rPr lang="en-US" altLang="en-US" sz="4800" b="1" dirty="0"/>
              <a:t>Ledgers</a:t>
            </a:r>
            <a:endParaRPr lang="en-US" sz="4800" b="1" dirty="0"/>
          </a:p>
        </p:txBody>
      </p:sp>
      <p:pic>
        <p:nvPicPr>
          <p:cNvPr id="6" name="Picture 5" descr="Calculator and folders">
            <a:extLst>
              <a:ext uri="{FF2B5EF4-FFF2-40B4-BE49-F238E27FC236}">
                <a16:creationId xmlns:a16="http://schemas.microsoft.com/office/drawing/2014/main" id="{206DC0D8-65FC-4477-1593-B75C1D5759E9}"/>
              </a:ext>
            </a:extLst>
          </p:cNvPr>
          <p:cNvPicPr>
            <a:picLocks noChangeAspect="1"/>
          </p:cNvPicPr>
          <p:nvPr/>
        </p:nvPicPr>
        <p:blipFill rotWithShape="1">
          <a:blip r:embed="rId5"/>
          <a:srcRect l="16124" r="37462" b="-1"/>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D6033E89-D0DC-4A9F-666D-A95FCC78C768}"/>
              </a:ext>
            </a:extLst>
          </p:cNvPr>
          <p:cNvSpPr>
            <a:spLocks noGrp="1"/>
          </p:cNvSpPr>
          <p:nvPr>
            <p:ph idx="1"/>
          </p:nvPr>
        </p:nvSpPr>
        <p:spPr>
          <a:xfrm>
            <a:off x="4970109" y="2121408"/>
            <a:ext cx="6730276" cy="4050792"/>
          </a:xfrm>
        </p:spPr>
        <p:txBody>
          <a:bodyPr>
            <a:normAutofit/>
          </a:bodyPr>
          <a:lstStyle/>
          <a:p>
            <a:endParaRPr lang="en-US" sz="1800" dirty="0"/>
          </a:p>
          <a:p>
            <a:r>
              <a:rPr lang="en-US" sz="2400" dirty="0"/>
              <a:t>Ledgers must be kept to track monthly VOCA deposits, expenditures, and cash match</a:t>
            </a:r>
          </a:p>
          <a:p>
            <a:endParaRPr lang="en-US" sz="2400" dirty="0"/>
          </a:p>
          <a:p>
            <a:r>
              <a:rPr lang="en-US" sz="2400" dirty="0"/>
              <a:t>Ledgers must match the expenses reported in monthly/quarterly reports in OKGrants</a:t>
            </a:r>
          </a:p>
          <a:p>
            <a:endParaRPr lang="en-US" sz="2400" dirty="0"/>
          </a:p>
          <a:p>
            <a:r>
              <a:rPr lang="en-US" sz="2400" dirty="0"/>
              <a:t>Ledgers will be closely reviewed during monitoring visits/desk reviews</a:t>
            </a:r>
          </a:p>
          <a:p>
            <a:endParaRPr lang="en-US" sz="1800" dirty="0"/>
          </a:p>
        </p:txBody>
      </p:sp>
      <p:grpSp>
        <p:nvGrpSpPr>
          <p:cNvPr id="12" name="Group 11">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12">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9AEEB5BD-447B-FB60-C231-0554215408D0}"/>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62</a:t>
            </a:fld>
            <a:endParaRPr lang="en-US" dirty="0"/>
          </a:p>
        </p:txBody>
      </p:sp>
    </p:spTree>
    <p:extLst>
      <p:ext uri="{BB962C8B-B14F-4D97-AF65-F5344CB8AC3E}">
        <p14:creationId xmlns:p14="http://schemas.microsoft.com/office/powerpoint/2010/main" val="3280817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7455AB2-CCBE-49DD-C612-341969C195CE}"/>
              </a:ext>
            </a:extLst>
          </p:cNvPr>
          <p:cNvSpPr/>
          <p:nvPr/>
        </p:nvSpPr>
        <p:spPr>
          <a:xfrm>
            <a:off x="1739900" y="647700"/>
            <a:ext cx="9182100" cy="56250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FE22FA-713F-6689-DB42-A3B9C77D298A}"/>
              </a:ext>
            </a:extLst>
          </p:cNvPr>
          <p:cNvSpPr>
            <a:spLocks noGrp="1"/>
          </p:cNvSpPr>
          <p:nvPr>
            <p:ph idx="1"/>
          </p:nvPr>
        </p:nvSpPr>
        <p:spPr>
          <a:xfrm>
            <a:off x="1069848" y="2057400"/>
            <a:ext cx="10241280" cy="2933700"/>
          </a:xfrm>
        </p:spPr>
        <p:txBody>
          <a:bodyPr>
            <a:noAutofit/>
          </a:bodyPr>
          <a:lstStyle/>
          <a:p>
            <a:pPr marL="0" indent="0" algn="ctr">
              <a:buNone/>
            </a:pPr>
            <a:r>
              <a:rPr lang="en-US" sz="5400" dirty="0"/>
              <a:t>Forms Contained in this presentation can be found </a:t>
            </a:r>
          </a:p>
          <a:p>
            <a:pPr marL="0" indent="0" algn="ctr">
              <a:buNone/>
            </a:pPr>
            <a:r>
              <a:rPr lang="en-US" sz="5400" dirty="0"/>
              <a:t>online at the </a:t>
            </a:r>
            <a:r>
              <a:rPr lang="en-US" sz="5400" dirty="0">
                <a:hlinkClick r:id="rId3"/>
              </a:rPr>
              <a:t>DAC Website</a:t>
            </a:r>
            <a:r>
              <a:rPr lang="en-US" sz="5400" dirty="0"/>
              <a:t>.</a:t>
            </a:r>
          </a:p>
        </p:txBody>
      </p:sp>
      <p:sp>
        <p:nvSpPr>
          <p:cNvPr id="4" name="Slide Number Placeholder 3">
            <a:extLst>
              <a:ext uri="{FF2B5EF4-FFF2-40B4-BE49-F238E27FC236}">
                <a16:creationId xmlns:a16="http://schemas.microsoft.com/office/drawing/2014/main" id="{49894FF2-3EE1-6D45-1150-FFC02268A6A6}"/>
              </a:ext>
            </a:extLst>
          </p:cNvPr>
          <p:cNvSpPr>
            <a:spLocks noGrp="1"/>
          </p:cNvSpPr>
          <p:nvPr>
            <p:ph type="sldNum" sz="quarter" idx="12"/>
          </p:nvPr>
        </p:nvSpPr>
        <p:spPr/>
        <p:txBody>
          <a:bodyPr/>
          <a:lstStyle/>
          <a:p>
            <a:fld id="{CB81B640-7934-4822-9EC8-1F75B3535AD4}" type="slidenum">
              <a:rPr lang="en-US" smtClean="0"/>
              <a:t>63</a:t>
            </a:fld>
            <a:endParaRPr lang="en-US" dirty="0"/>
          </a:p>
        </p:txBody>
      </p:sp>
    </p:spTree>
    <p:extLst>
      <p:ext uri="{BB962C8B-B14F-4D97-AF65-F5344CB8AC3E}">
        <p14:creationId xmlns:p14="http://schemas.microsoft.com/office/powerpoint/2010/main" val="1376036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D45E-82E2-22E6-C6DE-3DD0FD1FDAF4}"/>
              </a:ext>
            </a:extLst>
          </p:cNvPr>
          <p:cNvSpPr>
            <a:spLocks noGrp="1"/>
          </p:cNvSpPr>
          <p:nvPr>
            <p:ph type="title"/>
          </p:nvPr>
        </p:nvSpPr>
        <p:spPr>
          <a:xfrm>
            <a:off x="315206" y="192532"/>
            <a:ext cx="5026152" cy="1636776"/>
          </a:xfrm>
        </p:spPr>
        <p:txBody>
          <a:bodyPr/>
          <a:lstStyle/>
          <a:p>
            <a:r>
              <a:rPr lang="en-US" b="1" dirty="0">
                <a:highlight>
                  <a:srgbClr val="FF0000"/>
                </a:highlight>
              </a:rPr>
              <a:t>Personnel Form</a:t>
            </a:r>
          </a:p>
        </p:txBody>
      </p:sp>
      <p:sp>
        <p:nvSpPr>
          <p:cNvPr id="3" name="Content Placeholder 2">
            <a:extLst>
              <a:ext uri="{FF2B5EF4-FFF2-40B4-BE49-F238E27FC236}">
                <a16:creationId xmlns:a16="http://schemas.microsoft.com/office/drawing/2014/main" id="{60D28CA6-E927-7CE3-4452-D2C814700E36}"/>
              </a:ext>
            </a:extLst>
          </p:cNvPr>
          <p:cNvSpPr>
            <a:spLocks noGrp="1"/>
          </p:cNvSpPr>
          <p:nvPr>
            <p:ph idx="1"/>
          </p:nvPr>
        </p:nvSpPr>
        <p:spPr>
          <a:xfrm>
            <a:off x="380484" y="1829308"/>
            <a:ext cx="5026152" cy="4558792"/>
          </a:xfrm>
        </p:spPr>
        <p:txBody>
          <a:bodyPr>
            <a:normAutofit fontScale="92500" lnSpcReduction="10000"/>
          </a:bodyPr>
          <a:lstStyle/>
          <a:p>
            <a:endParaRPr lang="en-US" dirty="0"/>
          </a:p>
          <a:p>
            <a:r>
              <a:rPr lang="en-US" sz="2400" dirty="0"/>
              <a:t>This form is to be completed with the Award Packet in OKGrants.</a:t>
            </a:r>
          </a:p>
          <a:p>
            <a:endParaRPr lang="en-US" sz="2400" dirty="0"/>
          </a:p>
          <a:p>
            <a:r>
              <a:rPr lang="en-US" sz="2400" dirty="0"/>
              <a:t>List all employees funded with VOCA dollars regardless of percentage of time paid.</a:t>
            </a:r>
          </a:p>
          <a:p>
            <a:pPr marL="0" indent="0">
              <a:buNone/>
            </a:pPr>
            <a:endParaRPr lang="en-US" sz="2400" dirty="0"/>
          </a:p>
          <a:p>
            <a:r>
              <a:rPr lang="en-US" sz="2400" b="1" u="sng" dirty="0"/>
              <a:t>This form is to be uploaded within 30 days of ANY change in VOCA paid staff.  All employees (not just the new person) need to be listed on the form each time.</a:t>
            </a:r>
          </a:p>
          <a:p>
            <a:endParaRPr lang="en-US" dirty="0"/>
          </a:p>
        </p:txBody>
      </p:sp>
      <p:sp>
        <p:nvSpPr>
          <p:cNvPr id="4" name="Slide Number Placeholder 3">
            <a:extLst>
              <a:ext uri="{FF2B5EF4-FFF2-40B4-BE49-F238E27FC236}">
                <a16:creationId xmlns:a16="http://schemas.microsoft.com/office/drawing/2014/main" id="{7374CA6C-D269-F927-E3BD-FBEF310E72CE}"/>
              </a:ext>
            </a:extLst>
          </p:cNvPr>
          <p:cNvSpPr>
            <a:spLocks noGrp="1"/>
          </p:cNvSpPr>
          <p:nvPr>
            <p:ph type="sldNum" sz="quarter" idx="12"/>
          </p:nvPr>
        </p:nvSpPr>
        <p:spPr/>
        <p:txBody>
          <a:bodyPr/>
          <a:lstStyle/>
          <a:p>
            <a:fld id="{CB81B640-7934-4822-9EC8-1F75B3535AD4}" type="slidenum">
              <a:rPr lang="en-US" smtClean="0"/>
              <a:t>64</a:t>
            </a:fld>
            <a:endParaRPr lang="en-US" dirty="0"/>
          </a:p>
        </p:txBody>
      </p:sp>
      <p:pic>
        <p:nvPicPr>
          <p:cNvPr id="6" name="Picture 5">
            <a:extLst>
              <a:ext uri="{FF2B5EF4-FFF2-40B4-BE49-F238E27FC236}">
                <a16:creationId xmlns:a16="http://schemas.microsoft.com/office/drawing/2014/main" id="{58CA6235-87B4-68E4-7EAA-845E396E1723}"/>
              </a:ext>
            </a:extLst>
          </p:cNvPr>
          <p:cNvPicPr>
            <a:picLocks noChangeAspect="1"/>
          </p:cNvPicPr>
          <p:nvPr/>
        </p:nvPicPr>
        <p:blipFill>
          <a:blip r:embed="rId3"/>
          <a:stretch>
            <a:fillRect/>
          </a:stretch>
        </p:blipFill>
        <p:spPr>
          <a:xfrm>
            <a:off x="5777746" y="0"/>
            <a:ext cx="6033770" cy="6098360"/>
          </a:xfrm>
          <a:prstGeom prst="rect">
            <a:avLst/>
          </a:prstGeom>
        </p:spPr>
      </p:pic>
    </p:spTree>
    <p:extLst>
      <p:ext uri="{BB962C8B-B14F-4D97-AF65-F5344CB8AC3E}">
        <p14:creationId xmlns:p14="http://schemas.microsoft.com/office/powerpoint/2010/main" val="2924199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D45E-82E2-22E6-C6DE-3DD0FD1FDAF4}"/>
              </a:ext>
            </a:extLst>
          </p:cNvPr>
          <p:cNvSpPr>
            <a:spLocks noGrp="1"/>
          </p:cNvSpPr>
          <p:nvPr>
            <p:ph type="title"/>
          </p:nvPr>
        </p:nvSpPr>
        <p:spPr>
          <a:xfrm>
            <a:off x="380483" y="304800"/>
            <a:ext cx="5026153" cy="1943100"/>
          </a:xfrm>
        </p:spPr>
        <p:txBody>
          <a:bodyPr>
            <a:normAutofit fontScale="90000"/>
          </a:bodyPr>
          <a:lstStyle/>
          <a:p>
            <a:r>
              <a:rPr lang="en-US" b="1" dirty="0"/>
              <a:t>Property Inventory Form </a:t>
            </a:r>
          </a:p>
        </p:txBody>
      </p:sp>
      <p:sp>
        <p:nvSpPr>
          <p:cNvPr id="3" name="Content Placeholder 2">
            <a:extLst>
              <a:ext uri="{FF2B5EF4-FFF2-40B4-BE49-F238E27FC236}">
                <a16:creationId xmlns:a16="http://schemas.microsoft.com/office/drawing/2014/main" id="{60D28CA6-E927-7CE3-4452-D2C814700E36}"/>
              </a:ext>
            </a:extLst>
          </p:cNvPr>
          <p:cNvSpPr>
            <a:spLocks noGrp="1"/>
          </p:cNvSpPr>
          <p:nvPr>
            <p:ph idx="1"/>
          </p:nvPr>
        </p:nvSpPr>
        <p:spPr>
          <a:xfrm>
            <a:off x="656320" y="2526284"/>
            <a:ext cx="4750316" cy="3746500"/>
          </a:xfrm>
        </p:spPr>
        <p:txBody>
          <a:bodyPr>
            <a:normAutofit/>
          </a:bodyPr>
          <a:lstStyle/>
          <a:p>
            <a:pPr marL="0" indent="0">
              <a:buNone/>
            </a:pPr>
            <a:endParaRPr lang="en-US" dirty="0"/>
          </a:p>
          <a:p>
            <a:r>
              <a:rPr lang="en-US" sz="2400" dirty="0"/>
              <a:t>Submitted for each piece of equipment purchased with VOCA or matching funds.</a:t>
            </a:r>
          </a:p>
          <a:p>
            <a:pPr marL="0" indent="0">
              <a:buNone/>
            </a:pPr>
            <a:endParaRPr lang="en-US" sz="2400" dirty="0"/>
          </a:p>
          <a:p>
            <a:r>
              <a:rPr lang="en-US" sz="2400" dirty="0"/>
              <a:t>This form is to be uploaded in OKGrants no later than 30 days after purchase of equipment.</a:t>
            </a:r>
          </a:p>
          <a:p>
            <a:endParaRPr lang="en-US" dirty="0"/>
          </a:p>
        </p:txBody>
      </p:sp>
      <p:sp>
        <p:nvSpPr>
          <p:cNvPr id="4" name="Slide Number Placeholder 3">
            <a:extLst>
              <a:ext uri="{FF2B5EF4-FFF2-40B4-BE49-F238E27FC236}">
                <a16:creationId xmlns:a16="http://schemas.microsoft.com/office/drawing/2014/main" id="{7374CA6C-D269-F927-E3BD-FBEF310E72CE}"/>
              </a:ext>
            </a:extLst>
          </p:cNvPr>
          <p:cNvSpPr>
            <a:spLocks noGrp="1"/>
          </p:cNvSpPr>
          <p:nvPr>
            <p:ph type="sldNum" sz="quarter" idx="12"/>
          </p:nvPr>
        </p:nvSpPr>
        <p:spPr/>
        <p:txBody>
          <a:bodyPr/>
          <a:lstStyle/>
          <a:p>
            <a:fld id="{CB81B640-7934-4822-9EC8-1F75B3535AD4}" type="slidenum">
              <a:rPr lang="en-US" smtClean="0"/>
              <a:t>65</a:t>
            </a:fld>
            <a:endParaRPr lang="en-US" dirty="0"/>
          </a:p>
        </p:txBody>
      </p:sp>
      <p:pic>
        <p:nvPicPr>
          <p:cNvPr id="5" name="Picture 4">
            <a:extLst>
              <a:ext uri="{FF2B5EF4-FFF2-40B4-BE49-F238E27FC236}">
                <a16:creationId xmlns:a16="http://schemas.microsoft.com/office/drawing/2014/main" id="{1369827B-0514-C573-A763-00770E32268B}"/>
              </a:ext>
            </a:extLst>
          </p:cNvPr>
          <p:cNvPicPr>
            <a:picLocks noChangeAspect="1"/>
          </p:cNvPicPr>
          <p:nvPr/>
        </p:nvPicPr>
        <p:blipFill>
          <a:blip r:embed="rId3"/>
          <a:stretch>
            <a:fillRect/>
          </a:stretch>
        </p:blipFill>
        <p:spPr>
          <a:xfrm>
            <a:off x="5681451" y="0"/>
            <a:ext cx="6040649" cy="6031188"/>
          </a:xfrm>
          <a:prstGeom prst="rect">
            <a:avLst/>
          </a:prstGeom>
        </p:spPr>
      </p:pic>
    </p:spTree>
    <p:extLst>
      <p:ext uri="{BB962C8B-B14F-4D97-AF65-F5344CB8AC3E}">
        <p14:creationId xmlns:p14="http://schemas.microsoft.com/office/powerpoint/2010/main" val="3352388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D45E-82E2-22E6-C6DE-3DD0FD1FDAF4}"/>
              </a:ext>
            </a:extLst>
          </p:cNvPr>
          <p:cNvSpPr>
            <a:spLocks noGrp="1"/>
          </p:cNvSpPr>
          <p:nvPr>
            <p:ph type="title"/>
          </p:nvPr>
        </p:nvSpPr>
        <p:spPr>
          <a:xfrm>
            <a:off x="380483" y="484632"/>
            <a:ext cx="5026153" cy="912368"/>
          </a:xfrm>
        </p:spPr>
        <p:txBody>
          <a:bodyPr>
            <a:normAutofit/>
          </a:bodyPr>
          <a:lstStyle/>
          <a:p>
            <a:r>
              <a:rPr lang="en-US" sz="3600" dirty="0"/>
              <a:t>Project Income Form</a:t>
            </a:r>
          </a:p>
        </p:txBody>
      </p:sp>
      <p:sp>
        <p:nvSpPr>
          <p:cNvPr id="3" name="Content Placeholder 2">
            <a:extLst>
              <a:ext uri="{FF2B5EF4-FFF2-40B4-BE49-F238E27FC236}">
                <a16:creationId xmlns:a16="http://schemas.microsoft.com/office/drawing/2014/main" id="{60D28CA6-E927-7CE3-4452-D2C814700E36}"/>
              </a:ext>
            </a:extLst>
          </p:cNvPr>
          <p:cNvSpPr>
            <a:spLocks noGrp="1"/>
          </p:cNvSpPr>
          <p:nvPr>
            <p:ph idx="1"/>
          </p:nvPr>
        </p:nvSpPr>
        <p:spPr>
          <a:xfrm>
            <a:off x="380484" y="1562100"/>
            <a:ext cx="5026152" cy="4561863"/>
          </a:xfrm>
        </p:spPr>
        <p:txBody>
          <a:bodyPr>
            <a:normAutofit/>
          </a:bodyPr>
          <a:lstStyle/>
          <a:p>
            <a:r>
              <a:rPr lang="en-US" sz="2400" dirty="0"/>
              <a:t>Send form monthly to report any income earned as a result of the VOCA funded project.</a:t>
            </a:r>
          </a:p>
          <a:p>
            <a:pPr lvl="1">
              <a:buFont typeface="Wingdings" panose="05000000000000000000" pitchFamily="2" charset="2"/>
              <a:buChar char="Ø"/>
            </a:pPr>
            <a:r>
              <a:rPr lang="en-US" sz="2200" dirty="0"/>
              <a:t>Examples: Billing of Clients, Insurance and Medicaid</a:t>
            </a:r>
            <a:endParaRPr lang="en-US" sz="2400" dirty="0"/>
          </a:p>
          <a:p>
            <a:r>
              <a:rPr lang="en-US" sz="2400" dirty="0"/>
              <a:t>Project Income must be used to further enhance the VOCA project and MUST be spent before drawing VOCA funds.  The request for funds should be reduced if project income is not expended.</a:t>
            </a:r>
          </a:p>
          <a:p>
            <a:endParaRPr lang="en-US" dirty="0"/>
          </a:p>
        </p:txBody>
      </p:sp>
      <p:sp>
        <p:nvSpPr>
          <p:cNvPr id="4" name="Slide Number Placeholder 3">
            <a:extLst>
              <a:ext uri="{FF2B5EF4-FFF2-40B4-BE49-F238E27FC236}">
                <a16:creationId xmlns:a16="http://schemas.microsoft.com/office/drawing/2014/main" id="{7374CA6C-D269-F927-E3BD-FBEF310E72CE}"/>
              </a:ext>
            </a:extLst>
          </p:cNvPr>
          <p:cNvSpPr>
            <a:spLocks noGrp="1"/>
          </p:cNvSpPr>
          <p:nvPr>
            <p:ph type="sldNum" sz="quarter" idx="12"/>
          </p:nvPr>
        </p:nvSpPr>
        <p:spPr/>
        <p:txBody>
          <a:bodyPr/>
          <a:lstStyle/>
          <a:p>
            <a:fld id="{CB81B640-7934-4822-9EC8-1F75B3535AD4}" type="slidenum">
              <a:rPr lang="en-US" smtClean="0"/>
              <a:t>66</a:t>
            </a:fld>
            <a:endParaRPr lang="en-US" dirty="0"/>
          </a:p>
        </p:txBody>
      </p:sp>
      <p:pic>
        <p:nvPicPr>
          <p:cNvPr id="6" name="Picture 5">
            <a:extLst>
              <a:ext uri="{FF2B5EF4-FFF2-40B4-BE49-F238E27FC236}">
                <a16:creationId xmlns:a16="http://schemas.microsoft.com/office/drawing/2014/main" id="{E0127001-3EAB-1249-C4A4-209CAD5258F6}"/>
              </a:ext>
            </a:extLst>
          </p:cNvPr>
          <p:cNvPicPr>
            <a:picLocks noChangeAspect="1"/>
          </p:cNvPicPr>
          <p:nvPr/>
        </p:nvPicPr>
        <p:blipFill>
          <a:blip r:embed="rId2"/>
          <a:stretch>
            <a:fillRect/>
          </a:stretch>
        </p:blipFill>
        <p:spPr>
          <a:xfrm>
            <a:off x="5958477" y="0"/>
            <a:ext cx="5853039" cy="6198925"/>
          </a:xfrm>
          <a:prstGeom prst="rect">
            <a:avLst/>
          </a:prstGeom>
        </p:spPr>
      </p:pic>
    </p:spTree>
    <p:extLst>
      <p:ext uri="{BB962C8B-B14F-4D97-AF65-F5344CB8AC3E}">
        <p14:creationId xmlns:p14="http://schemas.microsoft.com/office/powerpoint/2010/main" val="1069950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D45E-82E2-22E6-C6DE-3DD0FD1FDAF4}"/>
              </a:ext>
            </a:extLst>
          </p:cNvPr>
          <p:cNvSpPr>
            <a:spLocks noGrp="1"/>
          </p:cNvSpPr>
          <p:nvPr>
            <p:ph type="title"/>
          </p:nvPr>
        </p:nvSpPr>
        <p:spPr>
          <a:xfrm>
            <a:off x="380484" y="154432"/>
            <a:ext cx="5017016" cy="1153668"/>
          </a:xfrm>
        </p:spPr>
        <p:txBody>
          <a:bodyPr>
            <a:normAutofit/>
          </a:bodyPr>
          <a:lstStyle/>
          <a:p>
            <a:pPr algn="ctr"/>
            <a:r>
              <a:rPr lang="en-US" sz="3600" b="1" dirty="0">
                <a:latin typeface="+mn-lt"/>
              </a:rPr>
              <a:t>Periodic Certification</a:t>
            </a:r>
          </a:p>
        </p:txBody>
      </p:sp>
      <p:sp>
        <p:nvSpPr>
          <p:cNvPr id="3" name="Content Placeholder 2">
            <a:extLst>
              <a:ext uri="{FF2B5EF4-FFF2-40B4-BE49-F238E27FC236}">
                <a16:creationId xmlns:a16="http://schemas.microsoft.com/office/drawing/2014/main" id="{60D28CA6-E927-7CE3-4452-D2C814700E36}"/>
              </a:ext>
            </a:extLst>
          </p:cNvPr>
          <p:cNvSpPr>
            <a:spLocks noGrp="1"/>
          </p:cNvSpPr>
          <p:nvPr>
            <p:ph idx="1"/>
          </p:nvPr>
        </p:nvSpPr>
        <p:spPr>
          <a:xfrm>
            <a:off x="380484" y="1511300"/>
            <a:ext cx="5182632" cy="4936153"/>
          </a:xfrm>
        </p:spPr>
        <p:txBody>
          <a:bodyPr>
            <a:normAutofit lnSpcReduction="10000"/>
          </a:bodyPr>
          <a:lstStyle/>
          <a:p>
            <a:r>
              <a:rPr lang="en-US" sz="2400" dirty="0"/>
              <a:t>In addition to the DAC Personnel Form, this form is to be uploaded in OKGrants every 6 months only for employees who are 100% VOCA funded.</a:t>
            </a:r>
          </a:p>
          <a:p>
            <a:pPr marL="0" indent="0">
              <a:buNone/>
            </a:pPr>
            <a:endParaRPr lang="en-US" sz="800" dirty="0"/>
          </a:p>
          <a:p>
            <a:r>
              <a:rPr lang="en-US" sz="2400" dirty="0"/>
              <a:t>Please complete and upload in OKGrants as follows:</a:t>
            </a:r>
          </a:p>
          <a:p>
            <a:pPr marL="0" indent="0">
              <a:buNone/>
            </a:pPr>
            <a:endParaRPr lang="en-US" sz="900" dirty="0"/>
          </a:p>
          <a:p>
            <a:pPr lvl="1"/>
            <a:r>
              <a:rPr lang="en-US" sz="2400" dirty="0"/>
              <a:t>Oct.-March – Upload by 4/30</a:t>
            </a:r>
          </a:p>
          <a:p>
            <a:pPr lvl="1"/>
            <a:r>
              <a:rPr lang="en-US" sz="2400" dirty="0"/>
              <a:t>Apr.-Sept. – Upload by 10/31</a:t>
            </a:r>
          </a:p>
          <a:p>
            <a:endParaRPr lang="en-US" sz="2400" dirty="0"/>
          </a:p>
          <a:p>
            <a:pPr marL="0" indent="0" algn="ctr">
              <a:buNone/>
            </a:pPr>
            <a:r>
              <a:rPr lang="en-US" sz="2800" b="1" dirty="0">
                <a:solidFill>
                  <a:srgbClr val="C00000"/>
                </a:solidFill>
              </a:rPr>
              <a:t>PLEASE SET A CALENDAR REMINDER!</a:t>
            </a:r>
          </a:p>
          <a:p>
            <a:endParaRPr lang="en-US" dirty="0"/>
          </a:p>
        </p:txBody>
      </p:sp>
      <p:sp>
        <p:nvSpPr>
          <p:cNvPr id="4" name="Slide Number Placeholder 3">
            <a:extLst>
              <a:ext uri="{FF2B5EF4-FFF2-40B4-BE49-F238E27FC236}">
                <a16:creationId xmlns:a16="http://schemas.microsoft.com/office/drawing/2014/main" id="{7374CA6C-D269-F927-E3BD-FBEF310E72CE}"/>
              </a:ext>
            </a:extLst>
          </p:cNvPr>
          <p:cNvSpPr>
            <a:spLocks noGrp="1"/>
          </p:cNvSpPr>
          <p:nvPr>
            <p:ph type="sldNum" sz="quarter" idx="12"/>
          </p:nvPr>
        </p:nvSpPr>
        <p:spPr/>
        <p:txBody>
          <a:bodyPr/>
          <a:lstStyle/>
          <a:p>
            <a:fld id="{CB81B640-7934-4822-9EC8-1F75B3535AD4}" type="slidenum">
              <a:rPr lang="en-US" smtClean="0"/>
              <a:t>67</a:t>
            </a:fld>
            <a:endParaRPr lang="en-US" dirty="0"/>
          </a:p>
        </p:txBody>
      </p:sp>
      <p:pic>
        <p:nvPicPr>
          <p:cNvPr id="5" name="Picture 4">
            <a:extLst>
              <a:ext uri="{FF2B5EF4-FFF2-40B4-BE49-F238E27FC236}">
                <a16:creationId xmlns:a16="http://schemas.microsoft.com/office/drawing/2014/main" id="{F9F3D0BB-2B41-AF77-252F-38138B5717C2}"/>
              </a:ext>
            </a:extLst>
          </p:cNvPr>
          <p:cNvPicPr>
            <a:picLocks noChangeAspect="1"/>
          </p:cNvPicPr>
          <p:nvPr/>
        </p:nvPicPr>
        <p:blipFill>
          <a:blip r:embed="rId3"/>
          <a:stretch>
            <a:fillRect/>
          </a:stretch>
        </p:blipFill>
        <p:spPr>
          <a:xfrm>
            <a:off x="5563116" y="0"/>
            <a:ext cx="6248400" cy="6108276"/>
          </a:xfrm>
          <a:prstGeom prst="rect">
            <a:avLst/>
          </a:prstGeom>
        </p:spPr>
      </p:pic>
    </p:spTree>
    <p:extLst>
      <p:ext uri="{BB962C8B-B14F-4D97-AF65-F5344CB8AC3E}">
        <p14:creationId xmlns:p14="http://schemas.microsoft.com/office/powerpoint/2010/main" val="3680254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12B6B3C-66E6-23FC-FD6E-DAA9948450F0}"/>
              </a:ext>
            </a:extLst>
          </p:cNvPr>
          <p:cNvSpPr>
            <a:spLocks noGrp="1"/>
          </p:cNvSpPr>
          <p:nvPr>
            <p:ph type="title"/>
          </p:nvPr>
        </p:nvSpPr>
        <p:spPr>
          <a:xfrm>
            <a:off x="495299" y="484632"/>
            <a:ext cx="11363625" cy="1609344"/>
          </a:xfrm>
        </p:spPr>
        <p:txBody>
          <a:bodyPr>
            <a:normAutofit/>
          </a:bodyPr>
          <a:lstStyle/>
          <a:p>
            <a:r>
              <a:rPr lang="en-US" b="1" dirty="0"/>
              <a:t>The Office for Civil Rights (ocr)</a:t>
            </a:r>
          </a:p>
        </p:txBody>
      </p:sp>
      <p:sp>
        <p:nvSpPr>
          <p:cNvPr id="3" name="Content Placeholder 2">
            <a:extLst>
              <a:ext uri="{FF2B5EF4-FFF2-40B4-BE49-F238E27FC236}">
                <a16:creationId xmlns:a16="http://schemas.microsoft.com/office/drawing/2014/main" id="{AEF09FF8-F916-DAF8-4B3C-CA276B530F32}"/>
              </a:ext>
            </a:extLst>
          </p:cNvPr>
          <p:cNvSpPr>
            <a:spLocks noGrp="1"/>
          </p:cNvSpPr>
          <p:nvPr>
            <p:ph idx="1"/>
          </p:nvPr>
        </p:nvSpPr>
        <p:spPr>
          <a:xfrm>
            <a:off x="876300" y="2093976"/>
            <a:ext cx="10416540" cy="4543933"/>
          </a:xfrm>
        </p:spPr>
        <p:txBody>
          <a:bodyPr>
            <a:normAutofit/>
          </a:bodyPr>
          <a:lstStyle/>
          <a:p>
            <a:pPr marL="0" indent="0">
              <a:lnSpc>
                <a:spcPct val="40000"/>
              </a:lnSpc>
              <a:buNone/>
            </a:pPr>
            <a:endParaRPr lang="en-US" sz="1400" b="1" dirty="0"/>
          </a:p>
          <a:p>
            <a:pPr marL="0" indent="0">
              <a:lnSpc>
                <a:spcPct val="40000"/>
              </a:lnSpc>
              <a:buNone/>
            </a:pPr>
            <a:r>
              <a:rPr lang="en-US" sz="2800" b="1" dirty="0"/>
              <a:t>THE OFFICE FOR CIVIL RIGHTS ENFORCES:</a:t>
            </a:r>
          </a:p>
          <a:p>
            <a:pPr marL="0" indent="0">
              <a:lnSpc>
                <a:spcPct val="40000"/>
              </a:lnSpc>
              <a:buNone/>
            </a:pPr>
            <a:r>
              <a:rPr lang="en-US" sz="2800" b="1" dirty="0"/>
              <a:t> </a:t>
            </a:r>
          </a:p>
          <a:p>
            <a:pPr>
              <a:lnSpc>
                <a:spcPct val="40000"/>
              </a:lnSpc>
            </a:pPr>
            <a:r>
              <a:rPr lang="en-US" b="1" dirty="0"/>
              <a:t>Title VI of the Civil Rights Act of 1964 ( race, color, national origin)</a:t>
            </a:r>
          </a:p>
          <a:p>
            <a:pPr>
              <a:lnSpc>
                <a:spcPct val="40000"/>
              </a:lnSpc>
            </a:pPr>
            <a:endParaRPr lang="en-US" sz="1400" b="1" dirty="0"/>
          </a:p>
          <a:p>
            <a:pPr>
              <a:lnSpc>
                <a:spcPct val="40000"/>
              </a:lnSpc>
            </a:pPr>
            <a:r>
              <a:rPr lang="en-US" b="1" dirty="0"/>
              <a:t>Section 504 of the Rehabilitation Act of 1973 (disability)</a:t>
            </a:r>
          </a:p>
          <a:p>
            <a:pPr>
              <a:lnSpc>
                <a:spcPct val="40000"/>
              </a:lnSpc>
            </a:pPr>
            <a:endParaRPr lang="en-US" sz="1400" b="1" dirty="0"/>
          </a:p>
          <a:p>
            <a:pPr>
              <a:lnSpc>
                <a:spcPct val="40000"/>
              </a:lnSpc>
            </a:pPr>
            <a:r>
              <a:rPr lang="en-US" b="1" dirty="0"/>
              <a:t>Title II of the Americans with Disabilities  Act (ADA) of 1990(disability)</a:t>
            </a:r>
          </a:p>
          <a:p>
            <a:pPr>
              <a:lnSpc>
                <a:spcPct val="40000"/>
              </a:lnSpc>
            </a:pPr>
            <a:endParaRPr lang="en-US" sz="1400" b="1" dirty="0"/>
          </a:p>
          <a:p>
            <a:pPr>
              <a:lnSpc>
                <a:spcPct val="40000"/>
              </a:lnSpc>
            </a:pPr>
            <a:r>
              <a:rPr lang="en-US" b="1" dirty="0"/>
              <a:t>Age Discrimination Act of 1975 (age)</a:t>
            </a:r>
          </a:p>
          <a:p>
            <a:pPr>
              <a:lnSpc>
                <a:spcPct val="40000"/>
              </a:lnSpc>
            </a:pPr>
            <a:endParaRPr lang="en-US" sz="1400" b="1" dirty="0"/>
          </a:p>
          <a:p>
            <a:pPr>
              <a:lnSpc>
                <a:spcPct val="40000"/>
              </a:lnSpc>
            </a:pPr>
            <a:r>
              <a:rPr lang="en-US" b="1" dirty="0"/>
              <a:t>Title IX of the Education Amendments of 1972 (sex in educational programs)</a:t>
            </a:r>
          </a:p>
          <a:p>
            <a:pPr>
              <a:lnSpc>
                <a:spcPct val="40000"/>
              </a:lnSpc>
            </a:pPr>
            <a:endParaRPr lang="en-US" sz="1400" b="1" dirty="0"/>
          </a:p>
          <a:p>
            <a:pPr>
              <a:lnSpc>
                <a:spcPct val="40000"/>
              </a:lnSpc>
            </a:pPr>
            <a:r>
              <a:rPr lang="en-US" b="1" dirty="0"/>
              <a:t>Program Statutes (e.g. Safe Streets Act, VOCA, JJDPA, VAWA) 			</a:t>
            </a:r>
          </a:p>
          <a:p>
            <a:pPr marL="0" indent="0">
              <a:lnSpc>
                <a:spcPct val="40000"/>
              </a:lnSpc>
              <a:buNone/>
            </a:pPr>
            <a:r>
              <a:rPr lang="en-US" b="1" dirty="0"/>
              <a:t>(race, color, national origin, sex, religion, disability, sexual orientation, gender identity)</a:t>
            </a:r>
          </a:p>
          <a:p>
            <a:endParaRPr lang="en-US" sz="1100"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0645A54-3811-199D-C589-608944054652}"/>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68</a:t>
            </a:fld>
            <a:endParaRPr lang="en-US" dirty="0"/>
          </a:p>
        </p:txBody>
      </p:sp>
    </p:spTree>
    <p:extLst>
      <p:ext uri="{BB962C8B-B14F-4D97-AF65-F5344CB8AC3E}">
        <p14:creationId xmlns:p14="http://schemas.microsoft.com/office/powerpoint/2010/main" val="3156983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5C7399B-4DB0-51C4-FD69-5C80E885F32A}"/>
              </a:ext>
            </a:extLst>
          </p:cNvPr>
          <p:cNvSpPr>
            <a:spLocks noGrp="1"/>
          </p:cNvSpPr>
          <p:nvPr>
            <p:ph type="title"/>
          </p:nvPr>
        </p:nvSpPr>
        <p:spPr>
          <a:xfrm>
            <a:off x="1069848" y="484632"/>
            <a:ext cx="10058400" cy="1609344"/>
          </a:xfrm>
        </p:spPr>
        <p:txBody>
          <a:bodyPr>
            <a:normAutofit/>
          </a:bodyPr>
          <a:lstStyle/>
          <a:p>
            <a:r>
              <a:rPr lang="en-US" b="1" dirty="0"/>
              <a:t>Civil Rights </a:t>
            </a:r>
            <a:br>
              <a:rPr lang="en-US" b="1" dirty="0"/>
            </a:br>
            <a:r>
              <a:rPr lang="en-US" b="1" dirty="0"/>
              <a:t>Non-Discrimination</a:t>
            </a:r>
          </a:p>
        </p:txBody>
      </p:sp>
      <p:sp>
        <p:nvSpPr>
          <p:cNvPr id="3" name="Content Placeholder 2">
            <a:extLst>
              <a:ext uri="{FF2B5EF4-FFF2-40B4-BE49-F238E27FC236}">
                <a16:creationId xmlns:a16="http://schemas.microsoft.com/office/drawing/2014/main" id="{3DA50C95-0E06-651D-8479-2F159F5AEEBD}"/>
              </a:ext>
            </a:extLst>
          </p:cNvPr>
          <p:cNvSpPr>
            <a:spLocks noGrp="1"/>
          </p:cNvSpPr>
          <p:nvPr>
            <p:ph idx="1"/>
          </p:nvPr>
        </p:nvSpPr>
        <p:spPr>
          <a:xfrm>
            <a:off x="825500" y="2320412"/>
            <a:ext cx="10483942" cy="4337277"/>
          </a:xfrm>
        </p:spPr>
        <p:txBody>
          <a:bodyPr>
            <a:normAutofit/>
          </a:bodyPr>
          <a:lstStyle/>
          <a:p>
            <a:r>
              <a:rPr lang="en-US" sz="2400" dirty="0"/>
              <a:t>Does the agency notify program participants and beneficiaries that it does not discriminate on the basis of race, color, national origin, religion, sex, disability, age, sexual orientation, or gender identity, in the delivery of services?</a:t>
            </a:r>
          </a:p>
          <a:p>
            <a:pPr lvl="1">
              <a:buFont typeface="Wingdings" panose="05000000000000000000" pitchFamily="2" charset="2"/>
              <a:buChar char="Ø"/>
            </a:pPr>
            <a:r>
              <a:rPr lang="en-US" sz="2400" dirty="0"/>
              <a:t>If so, how? Is it included in posters, brochures or other program materials?</a:t>
            </a:r>
          </a:p>
          <a:p>
            <a:pPr marL="0" indent="0">
              <a:buNone/>
            </a:pPr>
            <a:endParaRPr lang="en-US" sz="2400" dirty="0"/>
          </a:p>
          <a:p>
            <a:r>
              <a:rPr lang="en-US" sz="2400" dirty="0"/>
              <a:t>Does the agency notify employees, prospective employees, &amp; volunteers that it does not discriminate on the basis of race, color, national origin, religion, sex, disability, sexual orientation, or gender identity, in employment practices?</a:t>
            </a:r>
          </a:p>
          <a:p>
            <a:pPr lvl="1">
              <a:buFont typeface="Wingdings" panose="05000000000000000000" pitchFamily="2" charset="2"/>
              <a:buChar char="Ø"/>
            </a:pPr>
            <a:r>
              <a:rPr lang="en-US" sz="2400" dirty="0"/>
              <a:t>If so, how? Is it included on posters, within policy, and or recruitment materials?</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C337AE7-1FD8-4ECE-537F-2D764B6C8DF9}"/>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69</a:t>
            </a:fld>
            <a:endParaRPr lang="en-US" dirty="0"/>
          </a:p>
        </p:txBody>
      </p:sp>
    </p:spTree>
    <p:extLst>
      <p:ext uri="{BB962C8B-B14F-4D97-AF65-F5344CB8AC3E}">
        <p14:creationId xmlns:p14="http://schemas.microsoft.com/office/powerpoint/2010/main" val="305418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CB17-C908-0D08-8AB5-9B03AC6B4E20}"/>
              </a:ext>
            </a:extLst>
          </p:cNvPr>
          <p:cNvSpPr>
            <a:spLocks noGrp="1"/>
          </p:cNvSpPr>
          <p:nvPr>
            <p:ph type="title"/>
          </p:nvPr>
        </p:nvSpPr>
        <p:spPr/>
        <p:txBody>
          <a:bodyPr/>
          <a:lstStyle/>
          <a:p>
            <a:r>
              <a:rPr lang="fr-FR" dirty="0">
                <a:highlight>
                  <a:srgbClr val="FF0000"/>
                </a:highlight>
              </a:rPr>
              <a:t>DOJ Grants Division Financial </a:t>
            </a:r>
            <a:r>
              <a:rPr lang="fr-FR" dirty="0"/>
              <a:t>Guide</a:t>
            </a:r>
            <a:endParaRPr lang="en-US" dirty="0"/>
          </a:p>
        </p:txBody>
      </p:sp>
      <p:sp>
        <p:nvSpPr>
          <p:cNvPr id="3" name="Content Placeholder 2">
            <a:extLst>
              <a:ext uri="{FF2B5EF4-FFF2-40B4-BE49-F238E27FC236}">
                <a16:creationId xmlns:a16="http://schemas.microsoft.com/office/drawing/2014/main" id="{C4A6CDB2-BDA5-4C91-954C-A018366539C8}"/>
              </a:ext>
            </a:extLst>
          </p:cNvPr>
          <p:cNvSpPr>
            <a:spLocks noGrp="1"/>
          </p:cNvSpPr>
          <p:nvPr>
            <p:ph idx="1"/>
          </p:nvPr>
        </p:nvSpPr>
        <p:spPr/>
        <p:txBody>
          <a:bodyPr>
            <a:normAutofit lnSpcReduction="10000"/>
          </a:bodyPr>
          <a:lstStyle/>
          <a:p>
            <a:r>
              <a:rPr lang="en-US" dirty="0"/>
              <a:t>It is imperative that the Project Director and Financial Officer be familiar with the Department of Justice Federal Financial Guide</a:t>
            </a:r>
          </a:p>
          <a:p>
            <a:pPr marL="0" indent="0">
              <a:buNone/>
            </a:pPr>
            <a:endParaRPr lang="en-US" dirty="0"/>
          </a:p>
          <a:p>
            <a:pPr marL="0" indent="0" algn="ctr">
              <a:buNone/>
            </a:pPr>
            <a:r>
              <a:rPr lang="en-US" dirty="0">
                <a:hlinkClick r:id="rId3"/>
              </a:rPr>
              <a:t>2022 DOJ Grants Financial Guide</a:t>
            </a:r>
            <a:endParaRPr lang="en-US" dirty="0"/>
          </a:p>
          <a:p>
            <a:endParaRPr lang="en-US" dirty="0"/>
          </a:p>
          <a:p>
            <a:r>
              <a:rPr lang="en-US" dirty="0"/>
              <a:t>DAC has prepared a Financial &amp; Administrative Guide for Subrecipients. Please review this document as well.  </a:t>
            </a:r>
          </a:p>
          <a:p>
            <a:pPr marL="0" indent="0" algn="ctr">
              <a:buNone/>
            </a:pPr>
            <a:r>
              <a:rPr lang="en-US" dirty="0">
                <a:highlight>
                  <a:srgbClr val="FFFF00"/>
                </a:highlight>
              </a:rPr>
              <a:t>Grants Division Financial Guide</a:t>
            </a:r>
          </a:p>
          <a:p>
            <a:endParaRPr lang="en-US" dirty="0"/>
          </a:p>
          <a:p>
            <a:r>
              <a:rPr lang="en-US" dirty="0"/>
              <a:t>Note: VOCA does not allow for award adjustments without processing a GAN. The 10% rule in the DOJ guide does not apply.</a:t>
            </a:r>
          </a:p>
          <a:p>
            <a:endParaRPr lang="en-US" dirty="0"/>
          </a:p>
        </p:txBody>
      </p:sp>
      <p:sp>
        <p:nvSpPr>
          <p:cNvPr id="4" name="Slide Number Placeholder 3">
            <a:extLst>
              <a:ext uri="{FF2B5EF4-FFF2-40B4-BE49-F238E27FC236}">
                <a16:creationId xmlns:a16="http://schemas.microsoft.com/office/drawing/2014/main" id="{29F5BF1C-7291-0667-D10F-C6B05351FFCC}"/>
              </a:ext>
            </a:extLst>
          </p:cNvPr>
          <p:cNvSpPr>
            <a:spLocks noGrp="1"/>
          </p:cNvSpPr>
          <p:nvPr>
            <p:ph type="sldNum" sz="quarter" idx="12"/>
          </p:nvPr>
        </p:nvSpPr>
        <p:spPr/>
        <p:txBody>
          <a:bodyPr/>
          <a:lstStyle/>
          <a:p>
            <a:fld id="{CB81B640-7934-4822-9EC8-1F75B3535AD4}" type="slidenum">
              <a:rPr lang="en-US" smtClean="0"/>
              <a:t>7</a:t>
            </a:fld>
            <a:endParaRPr lang="en-US" dirty="0"/>
          </a:p>
        </p:txBody>
      </p:sp>
      <p:pic>
        <p:nvPicPr>
          <p:cNvPr id="5" name="Picture 4">
            <a:extLst>
              <a:ext uri="{FF2B5EF4-FFF2-40B4-BE49-F238E27FC236}">
                <a16:creationId xmlns:a16="http://schemas.microsoft.com/office/drawing/2014/main" id="{DB3521AD-C66B-0321-47C3-17B052D07E02}"/>
              </a:ext>
            </a:extLst>
          </p:cNvPr>
          <p:cNvPicPr>
            <a:picLocks noChangeAspect="1"/>
          </p:cNvPicPr>
          <p:nvPr/>
        </p:nvPicPr>
        <p:blipFill>
          <a:blip r:embed="rId4"/>
          <a:stretch>
            <a:fillRect/>
          </a:stretch>
        </p:blipFill>
        <p:spPr>
          <a:xfrm>
            <a:off x="10503262" y="0"/>
            <a:ext cx="1688738" cy="1767993"/>
          </a:xfrm>
          <a:prstGeom prst="rect">
            <a:avLst/>
          </a:prstGeom>
        </p:spPr>
      </p:pic>
    </p:spTree>
    <p:extLst>
      <p:ext uri="{BB962C8B-B14F-4D97-AF65-F5344CB8AC3E}">
        <p14:creationId xmlns:p14="http://schemas.microsoft.com/office/powerpoint/2010/main" val="1514368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28632F-2DDC-FE94-AA55-0E028363C347}"/>
              </a:ext>
            </a:extLst>
          </p:cNvPr>
          <p:cNvSpPr>
            <a:spLocks noGrp="1"/>
          </p:cNvSpPr>
          <p:nvPr>
            <p:ph type="title"/>
          </p:nvPr>
        </p:nvSpPr>
        <p:spPr>
          <a:xfrm>
            <a:off x="1069848" y="484632"/>
            <a:ext cx="10058400" cy="1609344"/>
          </a:xfrm>
        </p:spPr>
        <p:txBody>
          <a:bodyPr>
            <a:normAutofit/>
          </a:bodyPr>
          <a:lstStyle/>
          <a:p>
            <a:r>
              <a:rPr lang="en-US" b="1" dirty="0"/>
              <a:t>Civil Rights Discrimination Complaints</a:t>
            </a:r>
          </a:p>
        </p:txBody>
      </p:sp>
      <p:sp>
        <p:nvSpPr>
          <p:cNvPr id="3" name="Content Placeholder 2">
            <a:extLst>
              <a:ext uri="{FF2B5EF4-FFF2-40B4-BE49-F238E27FC236}">
                <a16:creationId xmlns:a16="http://schemas.microsoft.com/office/drawing/2014/main" id="{3F2E1403-D8CF-85BF-EBAD-54FC4796F749}"/>
              </a:ext>
            </a:extLst>
          </p:cNvPr>
          <p:cNvSpPr>
            <a:spLocks noGrp="1"/>
          </p:cNvSpPr>
          <p:nvPr>
            <p:ph idx="1"/>
          </p:nvPr>
        </p:nvSpPr>
        <p:spPr>
          <a:xfrm>
            <a:off x="825500" y="2320412"/>
            <a:ext cx="10483942" cy="4337277"/>
          </a:xfrm>
        </p:spPr>
        <p:txBody>
          <a:bodyPr>
            <a:normAutofit/>
          </a:bodyPr>
          <a:lstStyle/>
          <a:p>
            <a:r>
              <a:rPr lang="en-US" b="1" dirty="0"/>
              <a:t>Does the agency have written policies or procedures in place for notifying employees </a:t>
            </a:r>
            <a:r>
              <a:rPr lang="en-US" b="1" dirty="0">
                <a:highlight>
                  <a:srgbClr val="FF0000"/>
                </a:highlight>
              </a:rPr>
              <a:t>and participants on how to file complaints alleging discrimination by the agency?  </a:t>
            </a:r>
          </a:p>
          <a:p>
            <a:pPr lvl="1">
              <a:buFont typeface="Wingdings" panose="05000000000000000000" pitchFamily="2" charset="2"/>
              <a:buChar char="Ø"/>
            </a:pPr>
            <a:r>
              <a:rPr lang="en-US" dirty="0">
                <a:highlight>
                  <a:srgbClr val="FF0000"/>
                </a:highlight>
                <a:hlinkClick r:id="rId5"/>
              </a:rPr>
              <a:t>Click here for DACs Procedures for Responding to Discrimination Complaints from Clients, Customers, Program Participants, or Consumers of the DAC or any DAC Subrecipient Organization.</a:t>
            </a:r>
            <a:endParaRPr lang="en-US" dirty="0">
              <a:highlight>
                <a:srgbClr val="FF0000"/>
              </a:highlight>
            </a:endParaRPr>
          </a:p>
          <a:p>
            <a:pPr marL="0" indent="0">
              <a:buNone/>
            </a:pPr>
            <a:endParaRPr lang="en-US" sz="800" dirty="0">
              <a:highlight>
                <a:srgbClr val="FF0000"/>
              </a:highlight>
            </a:endParaRPr>
          </a:p>
          <a:p>
            <a:r>
              <a:rPr lang="en-US" b="1" dirty="0"/>
              <a:t>Has agency had a finding of discrimination by a federal or state court or a federal or state administrative agency on the grounds of race, color, national origin, religion, sex, disability, sexual orientation, or gender identity during the last three years? </a:t>
            </a:r>
            <a:endParaRPr lang="en-US" sz="900" b="1" dirty="0"/>
          </a:p>
          <a:p>
            <a:pPr lvl="1">
              <a:buFont typeface="Wingdings" panose="05000000000000000000" pitchFamily="2" charset="2"/>
              <a:buChar char="Ø"/>
            </a:pPr>
            <a:r>
              <a:rPr lang="en-US" dirty="0"/>
              <a:t>If yes, has agency complied with the requirement to submit the finding to the Office of Civil Rights?   If so, what date was the finding submitted?</a:t>
            </a:r>
            <a:endParaRPr lang="en-US" sz="600" dirty="0"/>
          </a:p>
          <a:p>
            <a:pPr lvl="1">
              <a:buFont typeface="Wingdings" panose="05000000000000000000" pitchFamily="2" charset="2"/>
              <a:buChar char="Ø"/>
            </a:pPr>
            <a:r>
              <a:rPr lang="en-US" dirty="0"/>
              <a:t>If yes has the agency reported the finding to DAC? </a:t>
            </a:r>
          </a:p>
          <a:p>
            <a:pPr marL="0" indent="0">
              <a:buNone/>
            </a:pPr>
            <a:endParaRPr lang="en-US" sz="1700"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4C8CF03B-1BA4-2DE5-0C4D-836C3BAAB0DE}"/>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70</a:t>
            </a:fld>
            <a:endParaRPr lang="en-US" dirty="0"/>
          </a:p>
        </p:txBody>
      </p:sp>
    </p:spTree>
    <p:extLst>
      <p:ext uri="{BB962C8B-B14F-4D97-AF65-F5344CB8AC3E}">
        <p14:creationId xmlns:p14="http://schemas.microsoft.com/office/powerpoint/2010/main" val="4124456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65B93E-DCE3-084A-DC00-EE59C30B316E}"/>
              </a:ext>
            </a:extLst>
          </p:cNvPr>
          <p:cNvSpPr>
            <a:spLocks noGrp="1"/>
          </p:cNvSpPr>
          <p:nvPr>
            <p:ph type="title"/>
          </p:nvPr>
        </p:nvSpPr>
        <p:spPr>
          <a:xfrm>
            <a:off x="1069848" y="484632"/>
            <a:ext cx="10058400" cy="1609344"/>
          </a:xfrm>
        </p:spPr>
        <p:txBody>
          <a:bodyPr>
            <a:normAutofit/>
          </a:bodyPr>
          <a:lstStyle/>
          <a:p>
            <a:r>
              <a:rPr lang="en-US" b="1" dirty="0"/>
              <a:t>Civil Rights Questions</a:t>
            </a:r>
          </a:p>
        </p:txBody>
      </p:sp>
      <p:sp>
        <p:nvSpPr>
          <p:cNvPr id="3" name="Content Placeholder 2">
            <a:extLst>
              <a:ext uri="{FF2B5EF4-FFF2-40B4-BE49-F238E27FC236}">
                <a16:creationId xmlns:a16="http://schemas.microsoft.com/office/drawing/2014/main" id="{92799C89-C4A0-2324-3119-753ADC73B901}"/>
              </a:ext>
            </a:extLst>
          </p:cNvPr>
          <p:cNvSpPr>
            <a:spLocks noGrp="1"/>
          </p:cNvSpPr>
          <p:nvPr>
            <p:ph idx="1"/>
          </p:nvPr>
        </p:nvSpPr>
        <p:spPr>
          <a:xfrm>
            <a:off x="1069848" y="2320412"/>
            <a:ext cx="10058400" cy="4317497"/>
          </a:xfrm>
        </p:spPr>
        <p:txBody>
          <a:bodyPr>
            <a:normAutofit lnSpcReduction="10000"/>
          </a:bodyPr>
          <a:lstStyle/>
          <a:p>
            <a:r>
              <a:rPr lang="en-US" sz="2400" dirty="0">
                <a:highlight>
                  <a:srgbClr val="FF0000"/>
                </a:highlight>
              </a:rPr>
              <a:t>Does agency have 50 or more employees and receive DOJ funding of $25,000 or more? </a:t>
            </a:r>
          </a:p>
          <a:p>
            <a:endParaRPr lang="en-US" sz="2400" dirty="0"/>
          </a:p>
          <a:p>
            <a:r>
              <a:rPr lang="en-US" sz="2400" dirty="0"/>
              <a:t>If yes, has the agency designated a person to coordinate compliance with the prohibitions against disability discrimination?</a:t>
            </a:r>
          </a:p>
          <a:p>
            <a:endParaRPr lang="en-US" sz="2400" dirty="0"/>
          </a:p>
          <a:p>
            <a:r>
              <a:rPr lang="en-US" sz="2400" dirty="0"/>
              <a:t>If yes, has agency adopted grievance procedures that incorporate due process standards and provide resolution of complaints alleging discrimination based on disability in employment practices and the delivery of services?  </a:t>
            </a:r>
            <a:r>
              <a:rPr lang="en-US" sz="2400" dirty="0">
                <a:hlinkClick r:id="rId5"/>
              </a:rPr>
              <a:t>Click here for DAC’s Procedures for Responding to Discrimination Complaints from Employees of Sub-recipients.</a:t>
            </a:r>
            <a:endParaRPr lang="en-US" sz="2400" dirty="0"/>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C68969F-AA1D-F4A7-BD72-E947F704CDFD}"/>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71</a:t>
            </a:fld>
            <a:endParaRPr lang="en-US" dirty="0"/>
          </a:p>
        </p:txBody>
      </p:sp>
    </p:spTree>
    <p:extLst>
      <p:ext uri="{BB962C8B-B14F-4D97-AF65-F5344CB8AC3E}">
        <p14:creationId xmlns:p14="http://schemas.microsoft.com/office/powerpoint/2010/main" val="1211903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BEE9A9-715F-BA49-F117-89292EA600B3}"/>
              </a:ext>
            </a:extLst>
          </p:cNvPr>
          <p:cNvSpPr>
            <a:spLocks noGrp="1"/>
          </p:cNvSpPr>
          <p:nvPr>
            <p:ph type="title"/>
          </p:nvPr>
        </p:nvSpPr>
        <p:spPr>
          <a:xfrm>
            <a:off x="1069848" y="484632"/>
            <a:ext cx="10058400" cy="1609344"/>
          </a:xfrm>
        </p:spPr>
        <p:txBody>
          <a:bodyPr>
            <a:normAutofit/>
          </a:bodyPr>
          <a:lstStyle/>
          <a:p>
            <a:r>
              <a:rPr lang="en-US" b="1" dirty="0"/>
              <a:t>Civil Rights</a:t>
            </a:r>
            <a:br>
              <a:rPr lang="en-US" b="1" dirty="0"/>
            </a:br>
            <a:r>
              <a:rPr lang="en-US" b="1" dirty="0"/>
              <a:t>Religious Activities</a:t>
            </a:r>
          </a:p>
        </p:txBody>
      </p:sp>
      <p:sp>
        <p:nvSpPr>
          <p:cNvPr id="3" name="Content Placeholder 2">
            <a:extLst>
              <a:ext uri="{FF2B5EF4-FFF2-40B4-BE49-F238E27FC236}">
                <a16:creationId xmlns:a16="http://schemas.microsoft.com/office/drawing/2014/main" id="{68699BE8-18C1-C8C2-88CB-AF1CE234512A}"/>
              </a:ext>
            </a:extLst>
          </p:cNvPr>
          <p:cNvSpPr>
            <a:spLocks noGrp="1"/>
          </p:cNvSpPr>
          <p:nvPr>
            <p:ph idx="1"/>
          </p:nvPr>
        </p:nvSpPr>
        <p:spPr>
          <a:xfrm>
            <a:off x="1069848" y="2320412"/>
            <a:ext cx="10058400" cy="4073469"/>
          </a:xfrm>
        </p:spPr>
        <p:txBody>
          <a:bodyPr>
            <a:normAutofit lnSpcReduction="10000"/>
          </a:bodyPr>
          <a:lstStyle/>
          <a:p>
            <a:endParaRPr lang="en-US" dirty="0"/>
          </a:p>
          <a:p>
            <a:r>
              <a:rPr lang="en-US" sz="2400" dirty="0"/>
              <a:t>Does agency conduct religious activities as part of its programs or services?  </a:t>
            </a:r>
          </a:p>
          <a:p>
            <a:endParaRPr lang="en-US" sz="2400" dirty="0"/>
          </a:p>
          <a:p>
            <a:r>
              <a:rPr lang="en-US" sz="2400" dirty="0"/>
              <a:t>If yes, does agency ensure that it does not use federal funds to conduct explicitly religious activities, and that such activities are kept separate in time or place from federally funded activities?  </a:t>
            </a:r>
          </a:p>
          <a:p>
            <a:endParaRPr lang="en-US" sz="2400" dirty="0"/>
          </a:p>
          <a:p>
            <a:r>
              <a:rPr lang="en-US" sz="2400" dirty="0"/>
              <a:t>If yes, does agency provide services to everyone regardless of religion or religious belief? </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C215EA34-DFCE-EB17-0AE3-C5B18476C948}"/>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72</a:t>
            </a:fld>
            <a:endParaRPr lang="en-US" dirty="0"/>
          </a:p>
        </p:txBody>
      </p:sp>
    </p:spTree>
    <p:extLst>
      <p:ext uri="{BB962C8B-B14F-4D97-AF65-F5344CB8AC3E}">
        <p14:creationId xmlns:p14="http://schemas.microsoft.com/office/powerpoint/2010/main" val="3718713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35A1-7E68-9B4B-CE56-C811DC4FC315}"/>
              </a:ext>
            </a:extLst>
          </p:cNvPr>
          <p:cNvSpPr>
            <a:spLocks noGrp="1"/>
          </p:cNvSpPr>
          <p:nvPr>
            <p:ph type="title"/>
          </p:nvPr>
        </p:nvSpPr>
        <p:spPr>
          <a:xfrm>
            <a:off x="1069848" y="310960"/>
            <a:ext cx="10058400" cy="1102868"/>
          </a:xfrm>
        </p:spPr>
        <p:txBody>
          <a:bodyPr>
            <a:normAutofit fontScale="90000"/>
          </a:bodyPr>
          <a:lstStyle/>
          <a:p>
            <a:r>
              <a:rPr lang="en-US" b="1" dirty="0"/>
              <a:t>Limited English Proficiency</a:t>
            </a:r>
          </a:p>
        </p:txBody>
      </p:sp>
      <p:sp>
        <p:nvSpPr>
          <p:cNvPr id="3" name="Content Placeholder 2">
            <a:extLst>
              <a:ext uri="{FF2B5EF4-FFF2-40B4-BE49-F238E27FC236}">
                <a16:creationId xmlns:a16="http://schemas.microsoft.com/office/drawing/2014/main" id="{3A4B443B-0FC4-A26F-FE65-544CFC3C82CA}"/>
              </a:ext>
            </a:extLst>
          </p:cNvPr>
          <p:cNvSpPr>
            <a:spLocks noGrp="1"/>
          </p:cNvSpPr>
          <p:nvPr>
            <p:ph idx="1"/>
          </p:nvPr>
        </p:nvSpPr>
        <p:spPr>
          <a:xfrm>
            <a:off x="1069848" y="1485900"/>
            <a:ext cx="6766052" cy="5152009"/>
          </a:xfrm>
        </p:spPr>
        <p:txBody>
          <a:bodyPr>
            <a:normAutofit fontScale="92500" lnSpcReduction="20000"/>
          </a:bodyPr>
          <a:lstStyle/>
          <a:p>
            <a:pPr marL="0" indent="0">
              <a:buNone/>
            </a:pPr>
            <a:r>
              <a:rPr lang="en-US" sz="2400" b="1" dirty="0"/>
              <a:t>To avoid discrimination against LEP persons, subgrantees must:</a:t>
            </a:r>
          </a:p>
          <a:p>
            <a:r>
              <a:rPr lang="en-US" sz="2400" dirty="0"/>
              <a:t>Take reasonable steps to ensure meaningful access </a:t>
            </a:r>
          </a:p>
          <a:p>
            <a:r>
              <a:rPr lang="en-US" sz="2400" dirty="0"/>
              <a:t>Establish and implement policies and procedures for language assistance services </a:t>
            </a:r>
          </a:p>
          <a:p>
            <a:r>
              <a:rPr lang="en-US" sz="2400" dirty="0">
                <a:hlinkClick r:id="rId3"/>
              </a:rPr>
              <a:t>Click here for DACs Policies &amp; Procedures to use as a sample.</a:t>
            </a:r>
            <a:endParaRPr lang="en-US" sz="2400" dirty="0"/>
          </a:p>
          <a:p>
            <a:pPr marL="0" indent="0">
              <a:buNone/>
            </a:pPr>
            <a:endParaRPr lang="en-US" sz="900" dirty="0"/>
          </a:p>
          <a:p>
            <a:pPr marL="0" indent="0">
              <a:buNone/>
            </a:pPr>
            <a:r>
              <a:rPr lang="en-US" sz="2400" dirty="0"/>
              <a:t>	</a:t>
            </a:r>
            <a:r>
              <a:rPr lang="en-US" sz="2400" b="1" u="sng" dirty="0"/>
              <a:t>5 elements of a written LEP Policy:</a:t>
            </a:r>
          </a:p>
          <a:p>
            <a:r>
              <a:rPr lang="en-US" sz="2400" dirty="0"/>
              <a:t>A process for identifying LEP Persons</a:t>
            </a:r>
          </a:p>
          <a:p>
            <a:r>
              <a:rPr lang="en-US" sz="2400" dirty="0"/>
              <a:t>Information about available language assistance</a:t>
            </a:r>
          </a:p>
          <a:p>
            <a:r>
              <a:rPr lang="en-US" sz="2400" dirty="0"/>
              <a:t>Training for staff</a:t>
            </a:r>
          </a:p>
          <a:p>
            <a:r>
              <a:rPr lang="en-US" sz="2400" dirty="0"/>
              <a:t>Notice to LEP persons</a:t>
            </a:r>
          </a:p>
          <a:p>
            <a:r>
              <a:rPr lang="en-US" sz="2400" dirty="0"/>
              <a:t>Monitoring and updating the LEP policy</a:t>
            </a:r>
          </a:p>
          <a:p>
            <a:endParaRPr lang="en-US" sz="1300" dirty="0"/>
          </a:p>
        </p:txBody>
      </p:sp>
      <p:pic>
        <p:nvPicPr>
          <p:cNvPr id="5" name="Picture 4">
            <a:extLst>
              <a:ext uri="{FF2B5EF4-FFF2-40B4-BE49-F238E27FC236}">
                <a16:creationId xmlns:a16="http://schemas.microsoft.com/office/drawing/2014/main" id="{309E4B11-E53C-19D3-6945-6001CE06D9BF}"/>
              </a:ext>
            </a:extLst>
          </p:cNvPr>
          <p:cNvPicPr>
            <a:picLocks noChangeAspect="1"/>
          </p:cNvPicPr>
          <p:nvPr/>
        </p:nvPicPr>
        <p:blipFill>
          <a:blip r:embed="rId4"/>
          <a:stretch>
            <a:fillRect/>
          </a:stretch>
        </p:blipFill>
        <p:spPr>
          <a:xfrm>
            <a:off x="8082281" y="2424589"/>
            <a:ext cx="3343401" cy="2286000"/>
          </a:xfrm>
          <a:prstGeom prst="rect">
            <a:avLst/>
          </a:prstGeom>
        </p:spPr>
      </p:pic>
      <p:sp>
        <p:nvSpPr>
          <p:cNvPr id="4" name="Slide Number Placeholder 3">
            <a:extLst>
              <a:ext uri="{FF2B5EF4-FFF2-40B4-BE49-F238E27FC236}">
                <a16:creationId xmlns:a16="http://schemas.microsoft.com/office/drawing/2014/main" id="{63DFE766-4BC6-0B50-804C-CFEB5CEE7E79}"/>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73</a:t>
            </a:fld>
            <a:endParaRPr lang="en-US" dirty="0"/>
          </a:p>
        </p:txBody>
      </p:sp>
    </p:spTree>
    <p:extLst>
      <p:ext uri="{BB962C8B-B14F-4D97-AF65-F5344CB8AC3E}">
        <p14:creationId xmlns:p14="http://schemas.microsoft.com/office/powerpoint/2010/main" val="2807667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A42951-16FB-90FA-66D7-595657AECD2E}"/>
              </a:ext>
            </a:extLst>
          </p:cNvPr>
          <p:cNvSpPr>
            <a:spLocks noGrp="1"/>
          </p:cNvSpPr>
          <p:nvPr>
            <p:ph type="title"/>
          </p:nvPr>
        </p:nvSpPr>
        <p:spPr>
          <a:xfrm>
            <a:off x="1069848" y="484632"/>
            <a:ext cx="10058400" cy="1609344"/>
          </a:xfrm>
        </p:spPr>
        <p:txBody>
          <a:bodyPr>
            <a:normAutofit fontScale="90000"/>
          </a:bodyPr>
          <a:lstStyle/>
          <a:p>
            <a:r>
              <a:rPr lang="en-US" sz="5000" b="1" dirty="0"/>
              <a:t>What is an Equal Employment Opportunity Plan (EEOP)?</a:t>
            </a:r>
          </a:p>
        </p:txBody>
      </p:sp>
      <p:sp>
        <p:nvSpPr>
          <p:cNvPr id="3" name="Content Placeholder 2">
            <a:extLst>
              <a:ext uri="{FF2B5EF4-FFF2-40B4-BE49-F238E27FC236}">
                <a16:creationId xmlns:a16="http://schemas.microsoft.com/office/drawing/2014/main" id="{F4A5C88D-6D50-5AA4-681C-F07A15F028CF}"/>
              </a:ext>
            </a:extLst>
          </p:cNvPr>
          <p:cNvSpPr>
            <a:spLocks noGrp="1"/>
          </p:cNvSpPr>
          <p:nvPr>
            <p:ph idx="1"/>
          </p:nvPr>
        </p:nvSpPr>
        <p:spPr>
          <a:xfrm>
            <a:off x="1069848" y="2320412"/>
            <a:ext cx="10058400" cy="4169288"/>
          </a:xfrm>
        </p:spPr>
        <p:txBody>
          <a:bodyPr>
            <a:normAutofit/>
          </a:bodyPr>
          <a:lstStyle/>
          <a:p>
            <a:endParaRPr lang="en-US" dirty="0"/>
          </a:p>
          <a:p>
            <a:r>
              <a:rPr lang="en-US" sz="2400" dirty="0"/>
              <a:t>A 2-year plan that will need to be uploaded into OKGrants each year the plan is valid.</a:t>
            </a:r>
          </a:p>
          <a:p>
            <a:pPr marL="0" indent="0">
              <a:buNone/>
            </a:pPr>
            <a:endParaRPr lang="en-US" sz="800" dirty="0"/>
          </a:p>
          <a:p>
            <a:r>
              <a:rPr lang="en-US" sz="2400" dirty="0">
                <a:highlight>
                  <a:srgbClr val="FF0000"/>
                </a:highlight>
              </a:rPr>
              <a:t>If you do not have a current EEOP, you can find the instructions in OKGrants under the EEOP tab.</a:t>
            </a:r>
          </a:p>
          <a:p>
            <a:pPr marL="0" indent="0">
              <a:buNone/>
            </a:pPr>
            <a:endParaRPr lang="en-US" sz="800" dirty="0"/>
          </a:p>
          <a:p>
            <a:r>
              <a:rPr lang="en-US" sz="2400" dirty="0"/>
              <a:t>Note, we do not have access to the EEOP website. Please contact the EEOP helpdesk with assistance in filling out the EEOP form.  </a:t>
            </a:r>
            <a:r>
              <a:rPr lang="en-US" sz="2400" dirty="0">
                <a:hlinkClick r:id="rId4"/>
              </a:rPr>
              <a:t>Click here for an FAQ regarding the EEOP.</a:t>
            </a:r>
            <a:endParaRPr lang="en-US" sz="2400" dirty="0"/>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36CFF77-93ED-E1C0-4379-F4D052EAF90B}"/>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74</a:t>
            </a:fld>
            <a:endParaRPr lang="en-US" dirty="0"/>
          </a:p>
        </p:txBody>
      </p:sp>
    </p:spTree>
    <p:extLst>
      <p:ext uri="{BB962C8B-B14F-4D97-AF65-F5344CB8AC3E}">
        <p14:creationId xmlns:p14="http://schemas.microsoft.com/office/powerpoint/2010/main" val="23858636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BB69-75C3-FE0C-CD8E-5152F2452B15}"/>
              </a:ext>
            </a:extLst>
          </p:cNvPr>
          <p:cNvSpPr>
            <a:spLocks noGrp="1"/>
          </p:cNvSpPr>
          <p:nvPr>
            <p:ph type="title"/>
          </p:nvPr>
        </p:nvSpPr>
        <p:spPr>
          <a:xfrm>
            <a:off x="1069848" y="484632"/>
            <a:ext cx="10058400" cy="1026668"/>
          </a:xfrm>
        </p:spPr>
        <p:txBody>
          <a:bodyPr/>
          <a:lstStyle/>
          <a:p>
            <a:r>
              <a:rPr lang="en-US" b="1" dirty="0"/>
              <a:t>Civil Rights Training </a:t>
            </a:r>
          </a:p>
        </p:txBody>
      </p:sp>
      <p:sp>
        <p:nvSpPr>
          <p:cNvPr id="3" name="Content Placeholder 2">
            <a:extLst>
              <a:ext uri="{FF2B5EF4-FFF2-40B4-BE49-F238E27FC236}">
                <a16:creationId xmlns:a16="http://schemas.microsoft.com/office/drawing/2014/main" id="{A327967E-5A3F-D6B3-A7CB-D8049E5BE070}"/>
              </a:ext>
            </a:extLst>
          </p:cNvPr>
          <p:cNvSpPr>
            <a:spLocks noGrp="1"/>
          </p:cNvSpPr>
          <p:nvPr>
            <p:ph idx="1"/>
          </p:nvPr>
        </p:nvSpPr>
        <p:spPr>
          <a:xfrm>
            <a:off x="1069848" y="1765300"/>
            <a:ext cx="10058400" cy="4406900"/>
          </a:xfrm>
        </p:spPr>
        <p:txBody>
          <a:bodyPr/>
          <a:lstStyle/>
          <a:p>
            <a:r>
              <a:rPr lang="en-US" sz="2400" dirty="0"/>
              <a:t>Does the agency conduct any training for its employees on the requirements under federal civil rights laws?</a:t>
            </a:r>
          </a:p>
          <a:p>
            <a:pPr marL="0" indent="0">
              <a:buNone/>
            </a:pPr>
            <a:endParaRPr lang="en-US" sz="800" dirty="0"/>
          </a:p>
          <a:p>
            <a:r>
              <a:rPr lang="en-US" sz="2400" dirty="0"/>
              <a:t>Office for Civil Rights – </a:t>
            </a:r>
            <a:r>
              <a:rPr lang="en-US" sz="2400" dirty="0">
                <a:hlinkClick r:id="rId3"/>
              </a:rPr>
              <a:t>Civil Rights Pre-Bid Training for Grantees</a:t>
            </a:r>
            <a:endParaRPr lang="en-US" sz="2400" dirty="0"/>
          </a:p>
          <a:p>
            <a:endParaRPr lang="en-US" dirty="0"/>
          </a:p>
        </p:txBody>
      </p:sp>
      <p:sp>
        <p:nvSpPr>
          <p:cNvPr id="4" name="Slide Number Placeholder 3">
            <a:extLst>
              <a:ext uri="{FF2B5EF4-FFF2-40B4-BE49-F238E27FC236}">
                <a16:creationId xmlns:a16="http://schemas.microsoft.com/office/drawing/2014/main" id="{43DD4F89-3135-C83A-417A-A1FD4354560B}"/>
              </a:ext>
            </a:extLst>
          </p:cNvPr>
          <p:cNvSpPr>
            <a:spLocks noGrp="1"/>
          </p:cNvSpPr>
          <p:nvPr>
            <p:ph type="sldNum" sz="quarter" idx="12"/>
          </p:nvPr>
        </p:nvSpPr>
        <p:spPr/>
        <p:txBody>
          <a:bodyPr/>
          <a:lstStyle/>
          <a:p>
            <a:fld id="{CB81B640-7934-4822-9EC8-1F75B3535AD4}" type="slidenum">
              <a:rPr lang="en-US" smtClean="0"/>
              <a:t>75</a:t>
            </a:fld>
            <a:endParaRPr lang="en-US" dirty="0"/>
          </a:p>
        </p:txBody>
      </p:sp>
      <p:pic>
        <p:nvPicPr>
          <p:cNvPr id="5" name="Picture 4">
            <a:extLst>
              <a:ext uri="{FF2B5EF4-FFF2-40B4-BE49-F238E27FC236}">
                <a16:creationId xmlns:a16="http://schemas.microsoft.com/office/drawing/2014/main" id="{C87AD461-8D84-5542-9DAD-951CE00C8A05}"/>
              </a:ext>
            </a:extLst>
          </p:cNvPr>
          <p:cNvPicPr>
            <a:picLocks noChangeAspect="1"/>
          </p:cNvPicPr>
          <p:nvPr/>
        </p:nvPicPr>
        <p:blipFill>
          <a:blip r:embed="rId4"/>
          <a:stretch>
            <a:fillRect/>
          </a:stretch>
        </p:blipFill>
        <p:spPr>
          <a:xfrm>
            <a:off x="3949947" y="3543675"/>
            <a:ext cx="4063753" cy="1980825"/>
          </a:xfrm>
          <a:prstGeom prst="rect">
            <a:avLst/>
          </a:prstGeom>
        </p:spPr>
      </p:pic>
    </p:spTree>
    <p:extLst>
      <p:ext uri="{BB962C8B-B14F-4D97-AF65-F5344CB8AC3E}">
        <p14:creationId xmlns:p14="http://schemas.microsoft.com/office/powerpoint/2010/main" val="1895859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84A87CE-A2EE-B1DE-5307-7DBFB42DB55F}"/>
              </a:ext>
            </a:extLst>
          </p:cNvPr>
          <p:cNvSpPr>
            <a:spLocks noGrp="1"/>
          </p:cNvSpPr>
          <p:nvPr>
            <p:ph type="title"/>
          </p:nvPr>
        </p:nvSpPr>
        <p:spPr>
          <a:xfrm>
            <a:off x="1069848" y="484632"/>
            <a:ext cx="10058400" cy="1609344"/>
          </a:xfrm>
        </p:spPr>
        <p:txBody>
          <a:bodyPr>
            <a:normAutofit/>
          </a:bodyPr>
          <a:lstStyle/>
          <a:p>
            <a:r>
              <a:rPr lang="en-US" b="1" dirty="0"/>
              <a:t>Publications Blurb</a:t>
            </a:r>
          </a:p>
        </p:txBody>
      </p:sp>
      <p:sp>
        <p:nvSpPr>
          <p:cNvPr id="3" name="Content Placeholder 2">
            <a:extLst>
              <a:ext uri="{FF2B5EF4-FFF2-40B4-BE49-F238E27FC236}">
                <a16:creationId xmlns:a16="http://schemas.microsoft.com/office/drawing/2014/main" id="{E66959D4-F0FC-B2BE-CB36-E435A5A9385F}"/>
              </a:ext>
            </a:extLst>
          </p:cNvPr>
          <p:cNvSpPr>
            <a:spLocks noGrp="1"/>
          </p:cNvSpPr>
          <p:nvPr>
            <p:ph idx="1"/>
          </p:nvPr>
        </p:nvSpPr>
        <p:spPr>
          <a:xfrm>
            <a:off x="1069848" y="2320413"/>
            <a:ext cx="10058400" cy="3363960"/>
          </a:xfrm>
        </p:spPr>
        <p:txBody>
          <a:bodyPr>
            <a:normAutofit/>
          </a:bodyPr>
          <a:lstStyle/>
          <a:p>
            <a:pPr marL="0" indent="0">
              <a:buNone/>
            </a:pPr>
            <a:r>
              <a:rPr lang="en-US" sz="2400" dirty="0"/>
              <a:t>In all materials publicizing or resulting from award activities, you must acknowledge awarding agency assistance. An acknowledgement of support shall be made through use of the following or comparable footnote:</a:t>
            </a:r>
          </a:p>
          <a:p>
            <a:pPr marL="0" indent="0">
              <a:buNone/>
            </a:pPr>
            <a:endParaRPr lang="en-US" sz="800" dirty="0"/>
          </a:p>
          <a:p>
            <a:pPr marL="0" indent="0" algn="ctr">
              <a:buNone/>
            </a:pPr>
            <a:r>
              <a:rPr lang="en-US" sz="2400" dirty="0"/>
              <a:t>	</a:t>
            </a:r>
            <a:r>
              <a:rPr lang="en-US" sz="2400" b="1" dirty="0"/>
              <a:t>“This project was supported by Award No.XXXXX awarded by the Department of Justice, Office for Victims of Crime.”</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2E5EEF0-A090-1A8D-B0EB-2A4F455EC73C}"/>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76</a:t>
            </a:fld>
            <a:endParaRPr lang="en-US" dirty="0"/>
          </a:p>
        </p:txBody>
      </p:sp>
    </p:spTree>
    <p:extLst>
      <p:ext uri="{BB962C8B-B14F-4D97-AF65-F5344CB8AC3E}">
        <p14:creationId xmlns:p14="http://schemas.microsoft.com/office/powerpoint/2010/main" val="2663435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D179D-EDCB-7103-9D50-B42CA2C64CBD}"/>
              </a:ext>
            </a:extLst>
          </p:cNvPr>
          <p:cNvSpPr>
            <a:spLocks noGrp="1"/>
          </p:cNvSpPr>
          <p:nvPr>
            <p:ph type="title"/>
          </p:nvPr>
        </p:nvSpPr>
        <p:spPr>
          <a:xfrm>
            <a:off x="1069848" y="484632"/>
            <a:ext cx="10058400" cy="1609344"/>
          </a:xfrm>
        </p:spPr>
        <p:txBody>
          <a:bodyPr>
            <a:normAutofit/>
          </a:bodyPr>
          <a:lstStyle/>
          <a:p>
            <a:r>
              <a:rPr lang="en-US" b="1" dirty="0"/>
              <a:t>2</a:t>
            </a:r>
            <a:r>
              <a:rPr lang="en-US" b="1" dirty="0">
                <a:highlight>
                  <a:srgbClr val="FF0000"/>
                </a:highlight>
              </a:rPr>
              <a:t>022</a:t>
            </a:r>
            <a:r>
              <a:rPr lang="en-US" b="1" dirty="0"/>
              <a:t> Certified Assurances</a:t>
            </a:r>
          </a:p>
        </p:txBody>
      </p:sp>
      <p:sp>
        <p:nvSpPr>
          <p:cNvPr id="3" name="Content Placeholder 2">
            <a:extLst>
              <a:ext uri="{FF2B5EF4-FFF2-40B4-BE49-F238E27FC236}">
                <a16:creationId xmlns:a16="http://schemas.microsoft.com/office/drawing/2014/main" id="{54F5D83E-194F-4832-B43C-0796EBAF187D}"/>
              </a:ext>
            </a:extLst>
          </p:cNvPr>
          <p:cNvSpPr>
            <a:spLocks noGrp="1"/>
          </p:cNvSpPr>
          <p:nvPr>
            <p:ph idx="1"/>
          </p:nvPr>
        </p:nvSpPr>
        <p:spPr>
          <a:xfrm>
            <a:off x="1069847" y="2121408"/>
            <a:ext cx="6482419" cy="4050792"/>
          </a:xfrm>
        </p:spPr>
        <p:txBody>
          <a:bodyPr>
            <a:normAutofit/>
          </a:bodyPr>
          <a:lstStyle/>
          <a:p>
            <a:pPr marL="0" indent="0">
              <a:buNone/>
            </a:pPr>
            <a:r>
              <a:rPr lang="en-US" sz="2800" dirty="0">
                <a:highlight>
                  <a:srgbClr val="FF0000"/>
                </a:highlight>
              </a:rPr>
              <a:t>The 2022 </a:t>
            </a:r>
            <a:r>
              <a:rPr lang="en-US" sz="2800" dirty="0"/>
              <a:t>Certified Assurances will either be within the Award Documents or sent separately, must be signed and dated by:</a:t>
            </a:r>
          </a:p>
          <a:p>
            <a:pPr marL="0" indent="0">
              <a:buNone/>
            </a:pPr>
            <a:endParaRPr lang="en-US" sz="2800" dirty="0"/>
          </a:p>
          <a:p>
            <a:pPr lvl="1"/>
            <a:r>
              <a:rPr lang="en-US" sz="2800" dirty="0"/>
              <a:t>Authorized Official</a:t>
            </a:r>
          </a:p>
          <a:p>
            <a:pPr lvl="1"/>
            <a:r>
              <a:rPr lang="en-US" sz="2800" dirty="0"/>
              <a:t>Project Director</a:t>
            </a:r>
          </a:p>
          <a:p>
            <a:pPr lvl="1"/>
            <a:r>
              <a:rPr lang="en-US" sz="2800" dirty="0"/>
              <a:t>Financial Officer    </a:t>
            </a:r>
            <a:r>
              <a:rPr lang="en-US" dirty="0"/>
              <a:t>	</a:t>
            </a:r>
          </a:p>
        </p:txBody>
      </p:sp>
      <p:pic>
        <p:nvPicPr>
          <p:cNvPr id="5" name="Picture 4">
            <a:extLst>
              <a:ext uri="{FF2B5EF4-FFF2-40B4-BE49-F238E27FC236}">
                <a16:creationId xmlns:a16="http://schemas.microsoft.com/office/drawing/2014/main" id="{5E3B9805-4B92-045A-BA55-1B9DB79630CC}"/>
              </a:ext>
            </a:extLst>
          </p:cNvPr>
          <p:cNvPicPr>
            <a:picLocks noChangeAspect="1"/>
          </p:cNvPicPr>
          <p:nvPr/>
        </p:nvPicPr>
        <p:blipFill>
          <a:blip r:embed="rId3"/>
          <a:stretch>
            <a:fillRect/>
          </a:stretch>
        </p:blipFill>
        <p:spPr>
          <a:xfrm>
            <a:off x="8465822" y="2311400"/>
            <a:ext cx="2845306" cy="2836813"/>
          </a:xfrm>
          <a:prstGeom prst="rect">
            <a:avLst/>
          </a:prstGeom>
        </p:spPr>
      </p:pic>
      <p:sp>
        <p:nvSpPr>
          <p:cNvPr id="4" name="Slide Number Placeholder 3">
            <a:extLst>
              <a:ext uri="{FF2B5EF4-FFF2-40B4-BE49-F238E27FC236}">
                <a16:creationId xmlns:a16="http://schemas.microsoft.com/office/drawing/2014/main" id="{6616AC1E-E871-0DE0-0A1B-FE28C6689D9E}"/>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77</a:t>
            </a:fld>
            <a:endParaRPr lang="en-US" dirty="0"/>
          </a:p>
        </p:txBody>
      </p:sp>
    </p:spTree>
    <p:extLst>
      <p:ext uri="{BB962C8B-B14F-4D97-AF65-F5344CB8AC3E}">
        <p14:creationId xmlns:p14="http://schemas.microsoft.com/office/powerpoint/2010/main" val="2473564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6EBE82-7CA5-A0F7-5533-93BEF36E5CB3}"/>
              </a:ext>
            </a:extLst>
          </p:cNvPr>
          <p:cNvSpPr>
            <a:spLocks noGrp="1"/>
          </p:cNvSpPr>
          <p:nvPr>
            <p:ph type="title"/>
          </p:nvPr>
        </p:nvSpPr>
        <p:spPr>
          <a:xfrm>
            <a:off x="8156350" y="484632"/>
            <a:ext cx="3544035" cy="2258568"/>
          </a:xfrm>
          <a:ln>
            <a:noFill/>
          </a:ln>
        </p:spPr>
        <p:txBody>
          <a:bodyPr>
            <a:normAutofit/>
          </a:bodyPr>
          <a:lstStyle/>
          <a:p>
            <a:r>
              <a:rPr lang="en-US" sz="3200" b="1" dirty="0"/>
              <a:t>Subgrant Award Report (SAR)</a:t>
            </a:r>
          </a:p>
        </p:txBody>
      </p:sp>
      <p:pic>
        <p:nvPicPr>
          <p:cNvPr id="6" name="Picture 5">
            <a:extLst>
              <a:ext uri="{FF2B5EF4-FFF2-40B4-BE49-F238E27FC236}">
                <a16:creationId xmlns:a16="http://schemas.microsoft.com/office/drawing/2014/main" id="{BD7061F5-F875-FA8E-E267-B2C239249CA3}"/>
              </a:ext>
            </a:extLst>
          </p:cNvPr>
          <p:cNvPicPr>
            <a:picLocks noChangeAspect="1"/>
          </p:cNvPicPr>
          <p:nvPr/>
        </p:nvPicPr>
        <p:blipFill>
          <a:blip r:embed="rId5"/>
          <a:stretch>
            <a:fillRect/>
          </a:stretch>
        </p:blipFill>
        <p:spPr>
          <a:xfrm>
            <a:off x="1384300" y="202235"/>
            <a:ext cx="5575299" cy="6435673"/>
          </a:xfrm>
          <a:prstGeom prst="rect">
            <a:avLst/>
          </a:prstGeom>
        </p:spPr>
      </p:pic>
      <p:sp>
        <p:nvSpPr>
          <p:cNvPr id="3" name="Content Placeholder 2">
            <a:extLst>
              <a:ext uri="{FF2B5EF4-FFF2-40B4-BE49-F238E27FC236}">
                <a16:creationId xmlns:a16="http://schemas.microsoft.com/office/drawing/2014/main" id="{C87AF768-79F2-C298-AF97-05739FD6AD63}"/>
              </a:ext>
            </a:extLst>
          </p:cNvPr>
          <p:cNvSpPr>
            <a:spLocks noGrp="1"/>
          </p:cNvSpPr>
          <p:nvPr>
            <p:ph idx="1"/>
          </p:nvPr>
        </p:nvSpPr>
        <p:spPr>
          <a:xfrm>
            <a:off x="8314891" y="2743200"/>
            <a:ext cx="3544034" cy="2276074"/>
          </a:xfrm>
        </p:spPr>
        <p:txBody>
          <a:bodyPr>
            <a:normAutofit lnSpcReduction="10000"/>
          </a:bodyPr>
          <a:lstStyle/>
          <a:p>
            <a:pPr marL="0" indent="0" algn="ctr">
              <a:buNone/>
            </a:pPr>
            <a:endParaRPr lang="en-US" sz="2800" dirty="0"/>
          </a:p>
          <a:p>
            <a:pPr marL="0" indent="0" algn="ctr">
              <a:buNone/>
            </a:pPr>
            <a:endParaRPr lang="en-US" sz="2800" dirty="0"/>
          </a:p>
          <a:p>
            <a:pPr marL="0" indent="0" algn="ctr">
              <a:buNone/>
            </a:pPr>
            <a:r>
              <a:rPr lang="en-US" sz="2800" dirty="0"/>
              <a:t>We will be discussing the SAR in more detail this afternoon.</a:t>
            </a:r>
          </a:p>
          <a:p>
            <a:pPr algn="ctr"/>
            <a:endParaRPr lang="en-US" sz="1600" dirty="0"/>
          </a:p>
        </p:txBody>
      </p:sp>
      <p:grpSp>
        <p:nvGrpSpPr>
          <p:cNvPr id="13" name="Group 12">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B554D8FC-70A3-DE33-8B5C-B4EA3F935E11}"/>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78</a:t>
            </a:fld>
            <a:endParaRPr lang="en-US" dirty="0"/>
          </a:p>
        </p:txBody>
      </p:sp>
    </p:spTree>
    <p:extLst>
      <p:ext uri="{BB962C8B-B14F-4D97-AF65-F5344CB8AC3E}">
        <p14:creationId xmlns:p14="http://schemas.microsoft.com/office/powerpoint/2010/main" val="41588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BE82-7CA5-A0F7-5533-93BEF36E5CB3}"/>
              </a:ext>
            </a:extLst>
          </p:cNvPr>
          <p:cNvSpPr>
            <a:spLocks noGrp="1"/>
          </p:cNvSpPr>
          <p:nvPr>
            <p:ph type="title"/>
          </p:nvPr>
        </p:nvSpPr>
        <p:spPr>
          <a:xfrm>
            <a:off x="135924" y="484631"/>
            <a:ext cx="6999271" cy="1381239"/>
          </a:xfrm>
        </p:spPr>
        <p:txBody>
          <a:bodyPr>
            <a:noAutofit/>
          </a:bodyPr>
          <a:lstStyle/>
          <a:p>
            <a:r>
              <a:rPr lang="en-US" sz="4000" b="1" dirty="0"/>
              <a:t>Quarterly Performance Measurement Tool (PMT)</a:t>
            </a:r>
          </a:p>
        </p:txBody>
      </p:sp>
      <p:sp>
        <p:nvSpPr>
          <p:cNvPr id="3" name="Content Placeholder 2">
            <a:extLst>
              <a:ext uri="{FF2B5EF4-FFF2-40B4-BE49-F238E27FC236}">
                <a16:creationId xmlns:a16="http://schemas.microsoft.com/office/drawing/2014/main" id="{C87AF768-79F2-C298-AF97-05739FD6AD63}"/>
              </a:ext>
            </a:extLst>
          </p:cNvPr>
          <p:cNvSpPr>
            <a:spLocks noGrp="1"/>
          </p:cNvSpPr>
          <p:nvPr>
            <p:ph idx="1"/>
          </p:nvPr>
        </p:nvSpPr>
        <p:spPr>
          <a:xfrm>
            <a:off x="558801" y="1865869"/>
            <a:ext cx="5930900" cy="4507499"/>
          </a:xfrm>
        </p:spPr>
        <p:txBody>
          <a:bodyPr>
            <a:normAutofit lnSpcReduction="10000"/>
          </a:bodyPr>
          <a:lstStyle/>
          <a:p>
            <a:endParaRPr lang="en-US" dirty="0"/>
          </a:p>
          <a:p>
            <a:r>
              <a:rPr lang="en-US" sz="2400" dirty="0"/>
              <a:t>Monitors will be reviewing your data collection method at on-site visits as required by OIG</a:t>
            </a:r>
          </a:p>
          <a:p>
            <a:r>
              <a:rPr lang="en-US" sz="2400" dirty="0"/>
              <a:t>New  subgrantees must attend the afternoon session</a:t>
            </a:r>
          </a:p>
          <a:p>
            <a:r>
              <a:rPr lang="en-US" sz="2400" dirty="0"/>
              <a:t>We will be covering the end of the grant period narrative questions during the afternoon session</a:t>
            </a:r>
          </a:p>
          <a:p>
            <a:r>
              <a:rPr lang="en-US" sz="2400" dirty="0"/>
              <a:t>Effective October 1, 2017, the VOCA Board voted to include the PMT on the late reporting list</a:t>
            </a:r>
          </a:p>
          <a:p>
            <a:endParaRPr lang="en-US" dirty="0"/>
          </a:p>
        </p:txBody>
      </p:sp>
      <p:sp>
        <p:nvSpPr>
          <p:cNvPr id="4" name="Slide Number Placeholder 3">
            <a:extLst>
              <a:ext uri="{FF2B5EF4-FFF2-40B4-BE49-F238E27FC236}">
                <a16:creationId xmlns:a16="http://schemas.microsoft.com/office/drawing/2014/main" id="{B554D8FC-70A3-DE33-8B5C-B4EA3F935E11}"/>
              </a:ext>
            </a:extLst>
          </p:cNvPr>
          <p:cNvSpPr>
            <a:spLocks noGrp="1"/>
          </p:cNvSpPr>
          <p:nvPr>
            <p:ph type="sldNum" sz="quarter" idx="12"/>
          </p:nvPr>
        </p:nvSpPr>
        <p:spPr/>
        <p:txBody>
          <a:bodyPr/>
          <a:lstStyle/>
          <a:p>
            <a:fld id="{CB81B640-7934-4822-9EC8-1F75B3535AD4}" type="slidenum">
              <a:rPr lang="en-US" smtClean="0"/>
              <a:t>79</a:t>
            </a:fld>
            <a:endParaRPr lang="en-US" dirty="0"/>
          </a:p>
        </p:txBody>
      </p:sp>
      <p:pic>
        <p:nvPicPr>
          <p:cNvPr id="7" name="Picture 6">
            <a:extLst>
              <a:ext uri="{FF2B5EF4-FFF2-40B4-BE49-F238E27FC236}">
                <a16:creationId xmlns:a16="http://schemas.microsoft.com/office/drawing/2014/main" id="{CCDC58C0-196F-5E25-7591-3E1EE44B449B}"/>
              </a:ext>
            </a:extLst>
          </p:cNvPr>
          <p:cNvPicPr>
            <a:picLocks noChangeAspect="1"/>
          </p:cNvPicPr>
          <p:nvPr/>
        </p:nvPicPr>
        <p:blipFill>
          <a:blip r:embed="rId3"/>
          <a:stretch>
            <a:fillRect/>
          </a:stretch>
        </p:blipFill>
        <p:spPr>
          <a:xfrm>
            <a:off x="7135196" y="220091"/>
            <a:ext cx="4668479" cy="5985605"/>
          </a:xfrm>
          <a:prstGeom prst="rect">
            <a:avLst/>
          </a:prstGeom>
        </p:spPr>
      </p:pic>
    </p:spTree>
    <p:extLst>
      <p:ext uri="{BB962C8B-B14F-4D97-AF65-F5344CB8AC3E}">
        <p14:creationId xmlns:p14="http://schemas.microsoft.com/office/powerpoint/2010/main" val="156777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F9CC505-E8AD-B41F-6C59-1C170B6AD157}"/>
              </a:ext>
            </a:extLst>
          </p:cNvPr>
          <p:cNvPicPr>
            <a:picLocks noChangeAspect="1"/>
          </p:cNvPicPr>
          <p:nvPr/>
        </p:nvPicPr>
        <p:blipFill>
          <a:blip r:embed="rId3"/>
          <a:stretch>
            <a:fillRect/>
          </a:stretch>
        </p:blipFill>
        <p:spPr>
          <a:xfrm>
            <a:off x="1024708" y="2794889"/>
            <a:ext cx="5024177" cy="2286000"/>
          </a:xfrm>
          <a:prstGeom prst="rect">
            <a:avLst/>
          </a:prstGeom>
        </p:spPr>
      </p:pic>
      <p:sp>
        <p:nvSpPr>
          <p:cNvPr id="31" name="Rectangle 3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8E82167-C917-7F83-1A95-1D4376063BA8}"/>
              </a:ext>
            </a:extLst>
          </p:cNvPr>
          <p:cNvSpPr>
            <a:spLocks noGrp="1"/>
          </p:cNvSpPr>
          <p:nvPr>
            <p:ph type="title"/>
          </p:nvPr>
        </p:nvSpPr>
        <p:spPr>
          <a:xfrm>
            <a:off x="1069848" y="484632"/>
            <a:ext cx="10058400" cy="1503194"/>
          </a:xfrm>
        </p:spPr>
        <p:txBody>
          <a:bodyPr>
            <a:normAutofit fontScale="90000"/>
          </a:bodyPr>
          <a:lstStyle/>
          <a:p>
            <a:r>
              <a:rPr lang="en-US" b="1" dirty="0"/>
              <a:t>VOCA Federal Grant Program Rules</a:t>
            </a:r>
          </a:p>
        </p:txBody>
      </p:sp>
      <p:sp>
        <p:nvSpPr>
          <p:cNvPr id="3" name="Content Placeholder 2">
            <a:extLst>
              <a:ext uri="{FF2B5EF4-FFF2-40B4-BE49-F238E27FC236}">
                <a16:creationId xmlns:a16="http://schemas.microsoft.com/office/drawing/2014/main" id="{DCA0445D-1A74-F2F3-C2A9-8054A81ACCAE}"/>
              </a:ext>
            </a:extLst>
          </p:cNvPr>
          <p:cNvSpPr>
            <a:spLocks noGrp="1"/>
          </p:cNvSpPr>
          <p:nvPr>
            <p:ph idx="1"/>
          </p:nvPr>
        </p:nvSpPr>
        <p:spPr>
          <a:xfrm>
            <a:off x="6496217" y="2170167"/>
            <a:ext cx="4632031" cy="4515181"/>
          </a:xfrm>
        </p:spPr>
        <p:txBody>
          <a:bodyPr anchor="ctr">
            <a:normAutofit/>
          </a:bodyPr>
          <a:lstStyle/>
          <a:p>
            <a:r>
              <a:rPr lang="en-US" sz="2400" b="1" dirty="0"/>
              <a:t>In addition to the DOJ Federal Guidelines, DAC has prepared the following VOCA Federal Grant Program Rules for your use.</a:t>
            </a:r>
          </a:p>
          <a:p>
            <a:r>
              <a:rPr lang="en-US" sz="2400" b="1" dirty="0">
                <a:hlinkClick r:id="rId6"/>
              </a:rPr>
              <a:t>Victims of Crime Act (VOCA Federal Grant Program Rules)</a:t>
            </a:r>
            <a:endParaRPr lang="en-US" sz="2400" b="1" dirty="0"/>
          </a:p>
          <a:p>
            <a:r>
              <a:rPr lang="en-US" sz="2400" b="1" dirty="0"/>
              <a:t>It is imperative that the Project Director and Financial Officer be familiar with this document as well.</a:t>
            </a:r>
          </a:p>
          <a:p>
            <a:pPr marL="0" indent="0">
              <a:buNone/>
            </a:pPr>
            <a:endParaRPr lang="en-US" dirty="0"/>
          </a:p>
        </p:txBody>
      </p:sp>
      <p:sp>
        <p:nvSpPr>
          <p:cNvPr id="37" name="Oval 3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5C8CD03-0594-3EBF-1D46-C8759FDC4F24}"/>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8</a:t>
            </a:fld>
            <a:endParaRPr lang="en-US" dirty="0"/>
          </a:p>
        </p:txBody>
      </p:sp>
    </p:spTree>
    <p:extLst>
      <p:ext uri="{BB962C8B-B14F-4D97-AF65-F5344CB8AC3E}">
        <p14:creationId xmlns:p14="http://schemas.microsoft.com/office/powerpoint/2010/main" val="18408458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Rectangle 410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07" name="Rectangle 410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09" name="Rectangle 410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D2F0575-DFC0-A309-4FCB-A7158AE62C2E}"/>
              </a:ext>
            </a:extLst>
          </p:cNvPr>
          <p:cNvSpPr>
            <a:spLocks noGrp="1"/>
          </p:cNvSpPr>
          <p:nvPr>
            <p:ph type="title"/>
          </p:nvPr>
        </p:nvSpPr>
        <p:spPr>
          <a:xfrm>
            <a:off x="1069848" y="484632"/>
            <a:ext cx="10058400" cy="1609344"/>
          </a:xfrm>
        </p:spPr>
        <p:txBody>
          <a:bodyPr>
            <a:normAutofit/>
          </a:bodyPr>
          <a:lstStyle/>
          <a:p>
            <a:r>
              <a:rPr lang="en-US" b="1" dirty="0"/>
              <a:t>Reminders!</a:t>
            </a:r>
          </a:p>
        </p:txBody>
      </p:sp>
      <p:pic>
        <p:nvPicPr>
          <p:cNvPr id="4098" name="Picture 2" descr="How to Create, Edit, and Delete Reminders on Google Nest - Make Tech Easier">
            <a:extLst>
              <a:ext uri="{FF2B5EF4-FFF2-40B4-BE49-F238E27FC236}">
                <a16:creationId xmlns:a16="http://schemas.microsoft.com/office/drawing/2014/main" id="{C4E62FD4-B94B-EBB4-53B6-C0D24C7C5B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879" b="1"/>
          <a:stretch/>
        </p:blipFill>
        <p:spPr bwMode="auto">
          <a:xfrm>
            <a:off x="283804" y="2320412"/>
            <a:ext cx="4364396" cy="377490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3CCE49F-4062-5D88-C884-BDE435E40C3F}"/>
              </a:ext>
            </a:extLst>
          </p:cNvPr>
          <p:cNvSpPr>
            <a:spLocks noGrp="1"/>
          </p:cNvSpPr>
          <p:nvPr>
            <p:ph idx="1"/>
          </p:nvPr>
        </p:nvSpPr>
        <p:spPr>
          <a:xfrm>
            <a:off x="4801108" y="2320412"/>
            <a:ext cx="7390892" cy="3972273"/>
          </a:xfrm>
        </p:spPr>
        <p:txBody>
          <a:bodyPr anchor="ctr">
            <a:normAutofit fontScale="85000" lnSpcReduction="10000"/>
          </a:bodyPr>
          <a:lstStyle/>
          <a:p>
            <a:pPr lvl="0">
              <a:buClr>
                <a:srgbClr val="D34817">
                  <a:lumMod val="75000"/>
                </a:srgbClr>
              </a:buClr>
            </a:pPr>
            <a:r>
              <a:rPr lang="en-US" b="1" dirty="0">
                <a:highlight>
                  <a:srgbClr val="FFFF00"/>
                </a:highlight>
              </a:rPr>
              <a:t>Subgrant Award Report (SAR) due: October 17th </a:t>
            </a:r>
            <a:r>
              <a:rPr lang="en-US" b="1" dirty="0"/>
              <a:t>(a customized form for each Subgrant program will be e-mailed)</a:t>
            </a:r>
          </a:p>
          <a:p>
            <a:r>
              <a:rPr lang="en-US" b="1" dirty="0">
                <a:highlight>
                  <a:srgbClr val="FFFF00"/>
                </a:highlight>
              </a:rPr>
              <a:t>Signed Grant Award Contracts due: November 15th</a:t>
            </a:r>
          </a:p>
          <a:p>
            <a:r>
              <a:rPr lang="en-US" b="1" dirty="0">
                <a:highlight>
                  <a:srgbClr val="FFFF00"/>
                </a:highlight>
              </a:rPr>
              <a:t>The following items by November 15</a:t>
            </a:r>
            <a:r>
              <a:rPr lang="en-US" b="1" baseline="30000" dirty="0">
                <a:highlight>
                  <a:srgbClr val="FFFF00"/>
                </a:highlight>
              </a:rPr>
              <a:t>th</a:t>
            </a:r>
            <a:r>
              <a:rPr lang="en-US" b="1" dirty="0"/>
              <a:t>:</a:t>
            </a:r>
          </a:p>
          <a:p>
            <a:pPr lvl="2">
              <a:buFont typeface="Wingdings" panose="05000000000000000000" pitchFamily="2" charset="2"/>
              <a:buChar char="Ø"/>
            </a:pPr>
            <a:r>
              <a:rPr lang="en-US" sz="2000" b="1" dirty="0"/>
              <a:t>Signed 2022 Certified Assurances</a:t>
            </a:r>
          </a:p>
          <a:p>
            <a:pPr lvl="2">
              <a:buFont typeface="Wingdings" panose="05000000000000000000" pitchFamily="2" charset="2"/>
              <a:buChar char="Ø"/>
            </a:pPr>
            <a:r>
              <a:rPr lang="en-US" sz="2000" b="1" dirty="0"/>
              <a:t>Determination of Suitability to Interact with Participating Minors</a:t>
            </a:r>
          </a:p>
          <a:p>
            <a:pPr lvl="2">
              <a:buFont typeface="Wingdings" panose="05000000000000000000" pitchFamily="2" charset="2"/>
              <a:buChar char="Ø"/>
            </a:pPr>
            <a:r>
              <a:rPr lang="en-US" sz="2000" b="1" dirty="0"/>
              <a:t>Special Conditions </a:t>
            </a:r>
          </a:p>
          <a:p>
            <a:pPr lvl="2">
              <a:buFont typeface="Wingdings" panose="05000000000000000000" pitchFamily="2" charset="2"/>
              <a:buChar char="Ø"/>
            </a:pPr>
            <a:r>
              <a:rPr lang="en-US" sz="2000" b="1" dirty="0"/>
              <a:t>Requested MOUs</a:t>
            </a:r>
          </a:p>
          <a:p>
            <a:pPr lvl="2">
              <a:buFont typeface="Wingdings" panose="05000000000000000000" pitchFamily="2" charset="2"/>
              <a:buChar char="Ø"/>
            </a:pPr>
            <a:r>
              <a:rPr lang="en-US" sz="2000" b="1" dirty="0"/>
              <a:t>Leased Vehicle Special Condition</a:t>
            </a:r>
          </a:p>
          <a:p>
            <a:pPr lvl="2">
              <a:buFont typeface="Wingdings" panose="05000000000000000000" pitchFamily="2" charset="2"/>
              <a:buChar char="Ø"/>
            </a:pPr>
            <a:r>
              <a:rPr lang="en-US" sz="2000" b="1" dirty="0"/>
              <a:t>Revised Policies and Procedures</a:t>
            </a:r>
          </a:p>
          <a:p>
            <a:pPr lvl="2">
              <a:buFont typeface="Wingdings" panose="05000000000000000000" pitchFamily="2" charset="2"/>
              <a:buChar char="Ø"/>
            </a:pPr>
            <a:r>
              <a:rPr lang="en-US" sz="2000" b="1" dirty="0"/>
              <a:t>Gift Cards and transitional housing deposit returns</a:t>
            </a:r>
          </a:p>
          <a:p>
            <a:pPr lvl="2">
              <a:buFont typeface="Wingdings" panose="05000000000000000000" pitchFamily="2" charset="2"/>
              <a:buChar char="Ø"/>
            </a:pPr>
            <a:r>
              <a:rPr lang="en-US" sz="2000" b="1" dirty="0"/>
              <a:t>Revised Goals and Objectives</a:t>
            </a:r>
          </a:p>
          <a:p>
            <a:r>
              <a:rPr lang="en-US" b="1" dirty="0">
                <a:highlight>
                  <a:srgbClr val="FFFF00"/>
                </a:highlight>
              </a:rPr>
              <a:t>First Drawdown (Oct. Reimbursement) due: November 15th </a:t>
            </a:r>
          </a:p>
          <a:p>
            <a:endParaRPr lang="en-US" sz="1100" dirty="0"/>
          </a:p>
        </p:txBody>
      </p:sp>
      <p:sp>
        <p:nvSpPr>
          <p:cNvPr id="4111" name="Oval 411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13" name="Oval 411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2820EEC-215A-8B5F-C712-8DE807B1A0AD}"/>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80</a:t>
            </a:fld>
            <a:endParaRPr lang="en-US" dirty="0"/>
          </a:p>
        </p:txBody>
      </p:sp>
    </p:spTree>
    <p:extLst>
      <p:ext uri="{BB962C8B-B14F-4D97-AF65-F5344CB8AC3E}">
        <p14:creationId xmlns:p14="http://schemas.microsoft.com/office/powerpoint/2010/main" val="27177053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1FC5C1-92BB-B653-1115-03224D87074B}"/>
              </a:ext>
            </a:extLst>
          </p:cNvPr>
          <p:cNvSpPr>
            <a:spLocks noGrp="1"/>
          </p:cNvSpPr>
          <p:nvPr>
            <p:ph type="title"/>
          </p:nvPr>
        </p:nvSpPr>
        <p:spPr>
          <a:xfrm>
            <a:off x="1069848" y="484632"/>
            <a:ext cx="10058400" cy="1609344"/>
          </a:xfrm>
        </p:spPr>
        <p:txBody>
          <a:bodyPr>
            <a:normAutofit/>
          </a:bodyPr>
          <a:lstStyle/>
          <a:p>
            <a:r>
              <a:rPr lang="en-US" b="1" dirty="0"/>
              <a:t>Upcoming DAC VOCA Schedule</a:t>
            </a:r>
          </a:p>
        </p:txBody>
      </p:sp>
      <p:sp>
        <p:nvSpPr>
          <p:cNvPr id="18" name="Content Placeholder 2">
            <a:extLst>
              <a:ext uri="{FF2B5EF4-FFF2-40B4-BE49-F238E27FC236}">
                <a16:creationId xmlns:a16="http://schemas.microsoft.com/office/drawing/2014/main" id="{92EF55C3-D5E8-A2D6-FB31-5595E6FF2CA1}"/>
              </a:ext>
            </a:extLst>
          </p:cNvPr>
          <p:cNvSpPr>
            <a:spLocks noGrp="1"/>
          </p:cNvSpPr>
          <p:nvPr>
            <p:ph idx="1"/>
          </p:nvPr>
        </p:nvSpPr>
        <p:spPr>
          <a:xfrm>
            <a:off x="1069848" y="2320412"/>
            <a:ext cx="10058400" cy="3851787"/>
          </a:xfrm>
        </p:spPr>
        <p:txBody>
          <a:bodyPr>
            <a:normAutofit/>
          </a:bodyPr>
          <a:lstStyle/>
          <a:p>
            <a:r>
              <a:rPr lang="en-US" sz="1900" b="1" dirty="0"/>
              <a:t>December 3, 2022 </a:t>
            </a:r>
            <a:r>
              <a:rPr lang="en-US" sz="1900" dirty="0"/>
              <a:t>- Open 2023 Grant Solicitation (grant period will be 10/1/21 – 9/30/22) </a:t>
            </a:r>
          </a:p>
          <a:p>
            <a:r>
              <a:rPr lang="en-US" sz="1900" b="1" dirty="0"/>
              <a:t>March 4, 2023 </a:t>
            </a:r>
            <a:r>
              <a:rPr lang="en-US" sz="1900" dirty="0"/>
              <a:t>- Grant Due Date</a:t>
            </a:r>
          </a:p>
          <a:p>
            <a:r>
              <a:rPr lang="en-US" sz="1900" b="1" dirty="0"/>
              <a:t>March – June, 2023 </a:t>
            </a:r>
            <a:r>
              <a:rPr lang="en-US" sz="1900" dirty="0"/>
              <a:t>- Analyze VOCA requests and work on Grant Adjustments (existing grants)</a:t>
            </a:r>
          </a:p>
          <a:p>
            <a:r>
              <a:rPr lang="en-US" sz="1900" b="1" dirty="0"/>
              <a:t>May – July, 2023 </a:t>
            </a:r>
            <a:r>
              <a:rPr lang="en-US" sz="1900" dirty="0"/>
              <a:t>- Prepare staff recommendations and Board meeting documents</a:t>
            </a:r>
          </a:p>
          <a:p>
            <a:r>
              <a:rPr lang="en-US" sz="1900" b="1" dirty="0"/>
              <a:t>July 12, 2023 </a:t>
            </a:r>
            <a:r>
              <a:rPr lang="en-US" sz="1900" dirty="0"/>
              <a:t>– Last date to submit Budget GAN (if needed)</a:t>
            </a:r>
          </a:p>
          <a:p>
            <a:r>
              <a:rPr lang="en-US" sz="1900" b="1" dirty="0"/>
              <a:t>August 3-5, 2023 </a:t>
            </a:r>
            <a:r>
              <a:rPr lang="en-US" sz="1900" dirty="0"/>
              <a:t>- VOCA Board meeting</a:t>
            </a:r>
          </a:p>
          <a:p>
            <a:r>
              <a:rPr lang="en-US" sz="1900" b="1" dirty="0"/>
              <a:t>August-September 2023 </a:t>
            </a:r>
            <a:r>
              <a:rPr lang="en-US" sz="1900" dirty="0"/>
              <a:t>- Prepare award documents, conduct financial training, subgrantees advertise for new staff (if applicable) and prepare to close out 2021 grants.</a:t>
            </a:r>
          </a:p>
          <a:p>
            <a:r>
              <a:rPr lang="en-US" sz="1900" b="1" dirty="0"/>
              <a:t>October 1, 2023</a:t>
            </a:r>
            <a:r>
              <a:rPr lang="en-US" sz="1900" dirty="0"/>
              <a:t> - New Grants Begin</a:t>
            </a:r>
          </a:p>
          <a:p>
            <a:endParaRPr lang="en-US" sz="1900"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BD2B9FA-38BB-4F09-58D9-D5CC1A640C93}"/>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81</a:t>
            </a:fld>
            <a:endParaRPr lang="en-US" dirty="0"/>
          </a:p>
        </p:txBody>
      </p:sp>
    </p:spTree>
    <p:extLst>
      <p:ext uri="{BB962C8B-B14F-4D97-AF65-F5344CB8AC3E}">
        <p14:creationId xmlns:p14="http://schemas.microsoft.com/office/powerpoint/2010/main" val="50162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6E016E-0E72-126D-57CA-AEDC6A49A190}"/>
              </a:ext>
            </a:extLst>
          </p:cNvPr>
          <p:cNvSpPr>
            <a:spLocks noGrp="1"/>
          </p:cNvSpPr>
          <p:nvPr>
            <p:ph idx="1"/>
          </p:nvPr>
        </p:nvSpPr>
        <p:spPr>
          <a:xfrm>
            <a:off x="711200" y="2603498"/>
            <a:ext cx="10744200" cy="3851847"/>
          </a:xfrm>
        </p:spPr>
        <p:txBody>
          <a:bodyPr/>
          <a:lstStyle/>
          <a:p>
            <a:endParaRPr lang="en-US" dirty="0"/>
          </a:p>
          <a:p>
            <a:r>
              <a:rPr lang="en-US" sz="2400" dirty="0"/>
              <a:t>Informing victims on the availability of crime victims compensation is a VOCA requirement.  Direct victims to the </a:t>
            </a:r>
            <a:r>
              <a:rPr lang="en-US" sz="2400" dirty="0">
                <a:hlinkClick r:id="rId3"/>
              </a:rPr>
              <a:t>Crime Victims Compensation Program Website</a:t>
            </a:r>
            <a:r>
              <a:rPr lang="en-US" sz="2400" dirty="0"/>
              <a:t> for a claim form.</a:t>
            </a:r>
            <a:endParaRPr lang="en-US" sz="800" dirty="0"/>
          </a:p>
          <a:p>
            <a:r>
              <a:rPr lang="en-US" sz="2400" dirty="0"/>
              <a:t>Contact DAC at (405) 264-5006  or email </a:t>
            </a:r>
            <a:r>
              <a:rPr lang="en-US" sz="2400" dirty="0">
                <a:hlinkClick r:id="rId4"/>
              </a:rPr>
              <a:t>victimsservices@dac.state.ok.us</a:t>
            </a:r>
            <a:r>
              <a:rPr lang="en-US" sz="2400" dirty="0"/>
              <a:t> for brochures, claim forms, posters (also available in Spanish); and Victims Compensation Program training for your organization.</a:t>
            </a:r>
            <a:endParaRPr lang="en-US" sz="800" dirty="0"/>
          </a:p>
          <a:p>
            <a:r>
              <a:rPr lang="en-US" sz="2400" u="sng" dirty="0"/>
              <a:t>Get to know the Victim Witness Coordinator in your local DA’s Office.</a:t>
            </a:r>
          </a:p>
          <a:p>
            <a:endParaRPr lang="en-US" dirty="0"/>
          </a:p>
        </p:txBody>
      </p:sp>
      <p:sp>
        <p:nvSpPr>
          <p:cNvPr id="4" name="Slide Number Placeholder 3">
            <a:extLst>
              <a:ext uri="{FF2B5EF4-FFF2-40B4-BE49-F238E27FC236}">
                <a16:creationId xmlns:a16="http://schemas.microsoft.com/office/drawing/2014/main" id="{D2C95476-560E-7841-BD6B-E60736F7DEFF}"/>
              </a:ext>
            </a:extLst>
          </p:cNvPr>
          <p:cNvSpPr>
            <a:spLocks noGrp="1"/>
          </p:cNvSpPr>
          <p:nvPr>
            <p:ph type="sldNum" sz="quarter" idx="12"/>
          </p:nvPr>
        </p:nvSpPr>
        <p:spPr/>
        <p:txBody>
          <a:bodyPr/>
          <a:lstStyle/>
          <a:p>
            <a:fld id="{CB81B640-7934-4822-9EC8-1F75B3535AD4}" type="slidenum">
              <a:rPr lang="en-US" smtClean="0"/>
              <a:t>82</a:t>
            </a:fld>
            <a:endParaRPr lang="en-US" dirty="0"/>
          </a:p>
        </p:txBody>
      </p:sp>
      <p:pic>
        <p:nvPicPr>
          <p:cNvPr id="5" name="Picture 4">
            <a:extLst>
              <a:ext uri="{FF2B5EF4-FFF2-40B4-BE49-F238E27FC236}">
                <a16:creationId xmlns:a16="http://schemas.microsoft.com/office/drawing/2014/main" id="{EE475A08-8D39-1DF7-2651-4026B13A13D8}"/>
              </a:ext>
            </a:extLst>
          </p:cNvPr>
          <p:cNvPicPr>
            <a:picLocks noChangeAspect="1"/>
          </p:cNvPicPr>
          <p:nvPr/>
        </p:nvPicPr>
        <p:blipFill>
          <a:blip r:embed="rId5"/>
          <a:stretch>
            <a:fillRect/>
          </a:stretch>
        </p:blipFill>
        <p:spPr>
          <a:xfrm>
            <a:off x="3845898" y="86552"/>
            <a:ext cx="4145639" cy="2516947"/>
          </a:xfrm>
          <a:prstGeom prst="rect">
            <a:avLst/>
          </a:prstGeom>
        </p:spPr>
      </p:pic>
    </p:spTree>
    <p:extLst>
      <p:ext uri="{BB962C8B-B14F-4D97-AF65-F5344CB8AC3E}">
        <p14:creationId xmlns:p14="http://schemas.microsoft.com/office/powerpoint/2010/main" val="274088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FBEDE0-78C7-3884-A3D1-D26EF3506601}"/>
              </a:ext>
            </a:extLst>
          </p:cNvPr>
          <p:cNvSpPr>
            <a:spLocks noGrp="1"/>
          </p:cNvSpPr>
          <p:nvPr>
            <p:ph type="sldNum" sz="quarter" idx="12"/>
          </p:nvPr>
        </p:nvSpPr>
        <p:spPr/>
        <p:txBody>
          <a:bodyPr/>
          <a:lstStyle/>
          <a:p>
            <a:fld id="{CB81B640-7934-4822-9EC8-1F75B3535AD4}" type="slidenum">
              <a:rPr lang="en-US" smtClean="0"/>
              <a:t>83</a:t>
            </a:fld>
            <a:endParaRPr lang="en-US" dirty="0"/>
          </a:p>
        </p:txBody>
      </p:sp>
      <p:sp>
        <p:nvSpPr>
          <p:cNvPr id="6" name="TextBox 5">
            <a:extLst>
              <a:ext uri="{FF2B5EF4-FFF2-40B4-BE49-F238E27FC236}">
                <a16:creationId xmlns:a16="http://schemas.microsoft.com/office/drawing/2014/main" id="{F764DF1B-9C5A-13B8-39B7-AF5886CB590D}"/>
              </a:ext>
            </a:extLst>
          </p:cNvPr>
          <p:cNvSpPr txBox="1"/>
          <p:nvPr/>
        </p:nvSpPr>
        <p:spPr>
          <a:xfrm>
            <a:off x="1897224" y="3173179"/>
            <a:ext cx="4198776" cy="1477328"/>
          </a:xfrm>
          <a:prstGeom prst="rect">
            <a:avLst/>
          </a:prstGeom>
          <a:noFill/>
        </p:spPr>
        <p:txBody>
          <a:bodyPr wrap="square" rtlCol="0">
            <a:spAutoFit/>
          </a:bodyPr>
          <a:lstStyle/>
          <a:p>
            <a:pPr algn="ctr"/>
            <a:r>
              <a:rPr lang="en-US" b="1" dirty="0"/>
              <a:t>Please ask victims to read the Fund Eligibility requirements under the Compensation Program tab BEFORE filing a claim.  Property crimes are not eligible.</a:t>
            </a:r>
          </a:p>
        </p:txBody>
      </p:sp>
      <p:cxnSp>
        <p:nvCxnSpPr>
          <p:cNvPr id="8" name="Straight Arrow Connector 7">
            <a:extLst>
              <a:ext uri="{FF2B5EF4-FFF2-40B4-BE49-F238E27FC236}">
                <a16:creationId xmlns:a16="http://schemas.microsoft.com/office/drawing/2014/main" id="{DC56ED90-6C9F-DFF3-F2C8-C4D280B24184}"/>
              </a:ext>
            </a:extLst>
          </p:cNvPr>
          <p:cNvCxnSpPr/>
          <p:nvPr/>
        </p:nvCxnSpPr>
        <p:spPr>
          <a:xfrm flipV="1">
            <a:off x="4353886" y="2332139"/>
            <a:ext cx="2114026" cy="9395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166EAACA-3078-73F1-FBED-93545B2AF333}"/>
              </a:ext>
            </a:extLst>
          </p:cNvPr>
          <p:cNvCxnSpPr/>
          <p:nvPr/>
        </p:nvCxnSpPr>
        <p:spPr>
          <a:xfrm flipV="1">
            <a:off x="5704514" y="2919369"/>
            <a:ext cx="796954" cy="34394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F3E4562-0AF2-4038-D89C-8AAFAD2A61B0}"/>
              </a:ext>
            </a:extLst>
          </p:cNvPr>
          <p:cNvCxnSpPr/>
          <p:nvPr/>
        </p:nvCxnSpPr>
        <p:spPr>
          <a:xfrm>
            <a:off x="4555222" y="4269996"/>
            <a:ext cx="3825380" cy="20027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itle 10">
            <a:extLst>
              <a:ext uri="{FF2B5EF4-FFF2-40B4-BE49-F238E27FC236}">
                <a16:creationId xmlns:a16="http://schemas.microsoft.com/office/drawing/2014/main" id="{BD0DCA5B-54EB-A15F-2F64-89D13304DA4C}"/>
              </a:ext>
            </a:extLst>
          </p:cNvPr>
          <p:cNvSpPr>
            <a:spLocks noGrp="1"/>
          </p:cNvSpPr>
          <p:nvPr>
            <p:ph type="title"/>
          </p:nvPr>
        </p:nvSpPr>
        <p:spPr/>
        <p:txBody>
          <a:bodyPr/>
          <a:lstStyle/>
          <a:p>
            <a:endParaRPr lang="en-US" dirty="0"/>
          </a:p>
        </p:txBody>
      </p:sp>
      <p:pic>
        <p:nvPicPr>
          <p:cNvPr id="13" name="Content Placeholder 12">
            <a:extLst>
              <a:ext uri="{FF2B5EF4-FFF2-40B4-BE49-F238E27FC236}">
                <a16:creationId xmlns:a16="http://schemas.microsoft.com/office/drawing/2014/main" id="{1E6E7182-9DA4-9FFE-0C1B-46C4B1795002}"/>
              </a:ext>
            </a:extLst>
          </p:cNvPr>
          <p:cNvPicPr>
            <a:picLocks noGrp="1" noChangeAspect="1"/>
          </p:cNvPicPr>
          <p:nvPr>
            <p:ph idx="1"/>
          </p:nvPr>
        </p:nvPicPr>
        <p:blipFill>
          <a:blip r:embed="rId2"/>
          <a:stretch>
            <a:fillRect/>
          </a:stretch>
        </p:blipFill>
        <p:spPr>
          <a:xfrm>
            <a:off x="870510" y="2093976"/>
            <a:ext cx="6672729" cy="4051300"/>
          </a:xfrm>
          <a:prstGeom prst="rect">
            <a:avLst/>
          </a:prstGeom>
        </p:spPr>
      </p:pic>
      <p:pic>
        <p:nvPicPr>
          <p:cNvPr id="14" name="Picture 13">
            <a:extLst>
              <a:ext uri="{FF2B5EF4-FFF2-40B4-BE49-F238E27FC236}">
                <a16:creationId xmlns:a16="http://schemas.microsoft.com/office/drawing/2014/main" id="{0019F030-D54E-6616-0BE1-FE1A7944548D}"/>
              </a:ext>
            </a:extLst>
          </p:cNvPr>
          <p:cNvPicPr>
            <a:picLocks noChangeAspect="1"/>
          </p:cNvPicPr>
          <p:nvPr/>
        </p:nvPicPr>
        <p:blipFill>
          <a:blip r:embed="rId2"/>
          <a:stretch>
            <a:fillRect/>
          </a:stretch>
        </p:blipFill>
        <p:spPr>
          <a:xfrm>
            <a:off x="448235" y="79883"/>
            <a:ext cx="10862893" cy="6595328"/>
          </a:xfrm>
          <a:prstGeom prst="rect">
            <a:avLst/>
          </a:prstGeom>
        </p:spPr>
      </p:pic>
    </p:spTree>
    <p:extLst>
      <p:ext uri="{BB962C8B-B14F-4D97-AF65-F5344CB8AC3E}">
        <p14:creationId xmlns:p14="http://schemas.microsoft.com/office/powerpoint/2010/main" val="2945769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A4C5-D0E5-26F3-1BBC-24A51F750A94}"/>
              </a:ext>
            </a:extLst>
          </p:cNvPr>
          <p:cNvSpPr>
            <a:spLocks noGrp="1"/>
          </p:cNvSpPr>
          <p:nvPr>
            <p:ph type="title"/>
          </p:nvPr>
        </p:nvSpPr>
        <p:spPr>
          <a:xfrm>
            <a:off x="1644852" y="116776"/>
            <a:ext cx="9389873" cy="650777"/>
          </a:xfrm>
        </p:spPr>
        <p:txBody>
          <a:bodyPr>
            <a:normAutofit fontScale="90000"/>
          </a:bodyPr>
          <a:lstStyle/>
          <a:p>
            <a:r>
              <a:rPr lang="en-US" dirty="0">
                <a:hlinkClick r:id="rId2"/>
              </a:rPr>
              <a:t>www.okvictimscomp.com</a:t>
            </a:r>
            <a:r>
              <a:rPr lang="en-US" dirty="0"/>
              <a:t> </a:t>
            </a:r>
          </a:p>
        </p:txBody>
      </p:sp>
      <p:pic>
        <p:nvPicPr>
          <p:cNvPr id="5" name="Content Placeholder 4">
            <a:extLst>
              <a:ext uri="{FF2B5EF4-FFF2-40B4-BE49-F238E27FC236}">
                <a16:creationId xmlns:a16="http://schemas.microsoft.com/office/drawing/2014/main" id="{B33B36EB-BDE9-8831-3029-EBD7792778C5}"/>
              </a:ext>
            </a:extLst>
          </p:cNvPr>
          <p:cNvPicPr>
            <a:picLocks noGrp="1" noChangeAspect="1"/>
          </p:cNvPicPr>
          <p:nvPr>
            <p:ph idx="1"/>
          </p:nvPr>
        </p:nvPicPr>
        <p:blipFill>
          <a:blip r:embed="rId3"/>
          <a:stretch>
            <a:fillRect/>
          </a:stretch>
        </p:blipFill>
        <p:spPr>
          <a:xfrm>
            <a:off x="1773031" y="839754"/>
            <a:ext cx="9261694" cy="5949277"/>
          </a:xfrm>
          <a:prstGeom prst="rect">
            <a:avLst/>
          </a:prstGeom>
        </p:spPr>
      </p:pic>
      <p:sp>
        <p:nvSpPr>
          <p:cNvPr id="4" name="Slide Number Placeholder 3">
            <a:extLst>
              <a:ext uri="{FF2B5EF4-FFF2-40B4-BE49-F238E27FC236}">
                <a16:creationId xmlns:a16="http://schemas.microsoft.com/office/drawing/2014/main" id="{A2FBEDE0-78C7-3884-A3D1-D26EF3506601}"/>
              </a:ext>
            </a:extLst>
          </p:cNvPr>
          <p:cNvSpPr>
            <a:spLocks noGrp="1"/>
          </p:cNvSpPr>
          <p:nvPr>
            <p:ph type="sldNum" sz="quarter" idx="12"/>
          </p:nvPr>
        </p:nvSpPr>
        <p:spPr/>
        <p:txBody>
          <a:bodyPr/>
          <a:lstStyle/>
          <a:p>
            <a:fld id="{CB81B640-7934-4822-9EC8-1F75B3535AD4}" type="slidenum">
              <a:rPr lang="en-US" smtClean="0"/>
              <a:t>84</a:t>
            </a:fld>
            <a:endParaRPr lang="en-US" dirty="0"/>
          </a:p>
        </p:txBody>
      </p:sp>
      <p:sp>
        <p:nvSpPr>
          <p:cNvPr id="6" name="TextBox 5">
            <a:extLst>
              <a:ext uri="{FF2B5EF4-FFF2-40B4-BE49-F238E27FC236}">
                <a16:creationId xmlns:a16="http://schemas.microsoft.com/office/drawing/2014/main" id="{F764DF1B-9C5A-13B8-39B7-AF5886CB590D}"/>
              </a:ext>
            </a:extLst>
          </p:cNvPr>
          <p:cNvSpPr txBox="1"/>
          <p:nvPr/>
        </p:nvSpPr>
        <p:spPr>
          <a:xfrm>
            <a:off x="1897224" y="3173179"/>
            <a:ext cx="4198776" cy="1477328"/>
          </a:xfrm>
          <a:prstGeom prst="rect">
            <a:avLst/>
          </a:prstGeom>
          <a:noFill/>
        </p:spPr>
        <p:txBody>
          <a:bodyPr wrap="square" rtlCol="0">
            <a:spAutoFit/>
          </a:bodyPr>
          <a:lstStyle/>
          <a:p>
            <a:pPr algn="ctr"/>
            <a:r>
              <a:rPr lang="en-US" b="1" dirty="0"/>
              <a:t>Please ask victims to read the Fund Eligibility requirements under the Compensation Program tab BEFORE filing a claim.  Property crimes are not eligible.</a:t>
            </a:r>
          </a:p>
        </p:txBody>
      </p:sp>
      <p:cxnSp>
        <p:nvCxnSpPr>
          <p:cNvPr id="8" name="Straight Arrow Connector 7">
            <a:extLst>
              <a:ext uri="{FF2B5EF4-FFF2-40B4-BE49-F238E27FC236}">
                <a16:creationId xmlns:a16="http://schemas.microsoft.com/office/drawing/2014/main" id="{DC56ED90-6C9F-DFF3-F2C8-C4D280B24184}"/>
              </a:ext>
            </a:extLst>
          </p:cNvPr>
          <p:cNvCxnSpPr/>
          <p:nvPr/>
        </p:nvCxnSpPr>
        <p:spPr>
          <a:xfrm flipV="1">
            <a:off x="4353886" y="2332139"/>
            <a:ext cx="2114026" cy="9395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166EAACA-3078-73F1-FBED-93545B2AF333}"/>
              </a:ext>
            </a:extLst>
          </p:cNvPr>
          <p:cNvCxnSpPr/>
          <p:nvPr/>
        </p:nvCxnSpPr>
        <p:spPr>
          <a:xfrm flipV="1">
            <a:off x="5704514" y="2919369"/>
            <a:ext cx="796954" cy="34394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F3E4562-0AF2-4038-D89C-8AAFAD2A61B0}"/>
              </a:ext>
            </a:extLst>
          </p:cNvPr>
          <p:cNvCxnSpPr/>
          <p:nvPr/>
        </p:nvCxnSpPr>
        <p:spPr>
          <a:xfrm>
            <a:off x="4555222" y="4269996"/>
            <a:ext cx="3825380" cy="20027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634679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06398-F576-1413-B2DF-D68BC53EE94E}"/>
              </a:ext>
            </a:extLst>
          </p:cNvPr>
          <p:cNvSpPr>
            <a:spLocks noGrp="1"/>
          </p:cNvSpPr>
          <p:nvPr>
            <p:ph idx="1"/>
          </p:nvPr>
        </p:nvSpPr>
        <p:spPr>
          <a:xfrm>
            <a:off x="967210" y="2489200"/>
            <a:ext cx="10343917" cy="3966146"/>
          </a:xfrm>
        </p:spPr>
        <p:txBody>
          <a:bodyPr/>
          <a:lstStyle/>
          <a:p>
            <a:pPr marL="0" indent="0">
              <a:buNone/>
            </a:pPr>
            <a:endParaRPr lang="en-US" dirty="0"/>
          </a:p>
          <a:p>
            <a:pPr>
              <a:buFont typeface="Wingdings" panose="05000000000000000000" pitchFamily="2" charset="2"/>
              <a:buChar char="Ø"/>
            </a:pPr>
            <a:r>
              <a:rPr lang="en-US" sz="3200" dirty="0"/>
              <a:t>Twitter:  Username: OCVCSocial</a:t>
            </a:r>
          </a:p>
          <a:p>
            <a:pPr>
              <a:buFont typeface="Wingdings" panose="05000000000000000000" pitchFamily="2" charset="2"/>
              <a:buChar char="Ø"/>
            </a:pPr>
            <a:r>
              <a:rPr lang="en-US" sz="3200" dirty="0"/>
              <a:t>Facebook: Oklahoma Crime Victims Compensation</a:t>
            </a:r>
          </a:p>
          <a:p>
            <a:pPr>
              <a:buFont typeface="Wingdings" panose="05000000000000000000" pitchFamily="2" charset="2"/>
              <a:buChar char="Ø"/>
            </a:pPr>
            <a:r>
              <a:rPr lang="en-US" sz="3200" dirty="0"/>
              <a:t>LinkedIn:  Oklahoma Crime Victims Compensation</a:t>
            </a:r>
          </a:p>
          <a:p>
            <a:pPr>
              <a:buFont typeface="Wingdings" panose="05000000000000000000" pitchFamily="2" charset="2"/>
              <a:buChar char="Ø"/>
            </a:pPr>
            <a:r>
              <a:rPr lang="en-US" sz="3200" dirty="0"/>
              <a:t>YouTube: Oklahoma Crime Victims Compensation Social</a:t>
            </a:r>
          </a:p>
          <a:p>
            <a:endParaRPr lang="en-US" dirty="0"/>
          </a:p>
        </p:txBody>
      </p:sp>
      <p:sp>
        <p:nvSpPr>
          <p:cNvPr id="4" name="Slide Number Placeholder 3">
            <a:extLst>
              <a:ext uri="{FF2B5EF4-FFF2-40B4-BE49-F238E27FC236}">
                <a16:creationId xmlns:a16="http://schemas.microsoft.com/office/drawing/2014/main" id="{49E4150B-3828-D98D-C6A6-66A73222CBF7}"/>
              </a:ext>
            </a:extLst>
          </p:cNvPr>
          <p:cNvSpPr>
            <a:spLocks noGrp="1"/>
          </p:cNvSpPr>
          <p:nvPr>
            <p:ph type="sldNum" sz="quarter" idx="12"/>
          </p:nvPr>
        </p:nvSpPr>
        <p:spPr/>
        <p:txBody>
          <a:bodyPr/>
          <a:lstStyle/>
          <a:p>
            <a:fld id="{CB81B640-7934-4822-9EC8-1F75B3535AD4}" type="slidenum">
              <a:rPr lang="en-US" smtClean="0"/>
              <a:t>85</a:t>
            </a:fld>
            <a:endParaRPr lang="en-US" dirty="0"/>
          </a:p>
        </p:txBody>
      </p:sp>
      <p:pic>
        <p:nvPicPr>
          <p:cNvPr id="8" name="Picture 7">
            <a:extLst>
              <a:ext uri="{FF2B5EF4-FFF2-40B4-BE49-F238E27FC236}">
                <a16:creationId xmlns:a16="http://schemas.microsoft.com/office/drawing/2014/main" id="{D378B5DC-2E7A-5D96-65F5-0F30C85DE819}"/>
              </a:ext>
            </a:extLst>
          </p:cNvPr>
          <p:cNvPicPr>
            <a:picLocks noChangeAspect="1"/>
          </p:cNvPicPr>
          <p:nvPr/>
        </p:nvPicPr>
        <p:blipFill>
          <a:blip r:embed="rId3"/>
          <a:stretch>
            <a:fillRect/>
          </a:stretch>
        </p:blipFill>
        <p:spPr>
          <a:xfrm>
            <a:off x="3267557" y="182164"/>
            <a:ext cx="5334462" cy="2164268"/>
          </a:xfrm>
          <a:prstGeom prst="rect">
            <a:avLst/>
          </a:prstGeom>
        </p:spPr>
      </p:pic>
    </p:spTree>
    <p:extLst>
      <p:ext uri="{BB962C8B-B14F-4D97-AF65-F5344CB8AC3E}">
        <p14:creationId xmlns:p14="http://schemas.microsoft.com/office/powerpoint/2010/main" val="3369418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FC1E28-3D66-8535-9162-BC35A0920F41}"/>
              </a:ext>
            </a:extLst>
          </p:cNvPr>
          <p:cNvSpPr>
            <a:spLocks noGrp="1"/>
          </p:cNvSpPr>
          <p:nvPr>
            <p:ph type="sldNum" sz="quarter" idx="12"/>
          </p:nvPr>
        </p:nvSpPr>
        <p:spPr/>
        <p:txBody>
          <a:bodyPr/>
          <a:lstStyle/>
          <a:p>
            <a:fld id="{CB81B640-7934-4822-9EC8-1F75B3535AD4}" type="slidenum">
              <a:rPr lang="en-US" smtClean="0"/>
              <a:t>86</a:t>
            </a:fld>
            <a:endParaRPr lang="en-US" dirty="0"/>
          </a:p>
        </p:txBody>
      </p:sp>
      <p:pic>
        <p:nvPicPr>
          <p:cNvPr id="5122" name="Picture 2" descr="Ask Questions to Improve Your Leadership">
            <a:extLst>
              <a:ext uri="{FF2B5EF4-FFF2-40B4-BE49-F238E27FC236}">
                <a16:creationId xmlns:a16="http://schemas.microsoft.com/office/drawing/2014/main" id="{DBD6304E-943E-1166-1AAD-3CCA54CC3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21920">
            <a:off x="3973510" y="596105"/>
            <a:ext cx="7554383" cy="5665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00E2C0-F1A1-6F77-E95E-FB4FB99304BA}"/>
              </a:ext>
            </a:extLst>
          </p:cNvPr>
          <p:cNvSpPr>
            <a:spLocks noGrp="1"/>
          </p:cNvSpPr>
          <p:nvPr>
            <p:ph type="title"/>
          </p:nvPr>
        </p:nvSpPr>
        <p:spPr>
          <a:xfrm>
            <a:off x="711200" y="1819656"/>
            <a:ext cx="4752848" cy="1609344"/>
          </a:xfrm>
        </p:spPr>
        <p:txBody>
          <a:bodyPr/>
          <a:lstStyle/>
          <a:p>
            <a:pPr algn="ctr"/>
            <a:r>
              <a:rPr lang="en-US" b="1" dirty="0"/>
              <a:t>Questions?</a:t>
            </a:r>
          </a:p>
        </p:txBody>
      </p:sp>
    </p:spTree>
    <p:extLst>
      <p:ext uri="{BB962C8B-B14F-4D97-AF65-F5344CB8AC3E}">
        <p14:creationId xmlns:p14="http://schemas.microsoft.com/office/powerpoint/2010/main" val="593529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E1CB-3187-2D79-AA85-B35F9292316C}"/>
              </a:ext>
            </a:extLst>
          </p:cNvPr>
          <p:cNvSpPr>
            <a:spLocks noGrp="1"/>
          </p:cNvSpPr>
          <p:nvPr>
            <p:ph type="title"/>
          </p:nvPr>
        </p:nvSpPr>
        <p:spPr>
          <a:xfrm>
            <a:off x="1069848" y="484632"/>
            <a:ext cx="10058400" cy="1064768"/>
          </a:xfrm>
        </p:spPr>
        <p:txBody>
          <a:bodyPr/>
          <a:lstStyle/>
          <a:p>
            <a:r>
              <a:rPr lang="en-US" b="1" dirty="0"/>
              <a:t>Contact</a:t>
            </a:r>
          </a:p>
        </p:txBody>
      </p:sp>
      <p:sp>
        <p:nvSpPr>
          <p:cNvPr id="3" name="Content Placeholder 2">
            <a:extLst>
              <a:ext uri="{FF2B5EF4-FFF2-40B4-BE49-F238E27FC236}">
                <a16:creationId xmlns:a16="http://schemas.microsoft.com/office/drawing/2014/main" id="{52844EA3-9A83-CC95-9D29-13F22497FAE6}"/>
              </a:ext>
            </a:extLst>
          </p:cNvPr>
          <p:cNvSpPr>
            <a:spLocks noGrp="1"/>
          </p:cNvSpPr>
          <p:nvPr>
            <p:ph idx="1"/>
          </p:nvPr>
        </p:nvSpPr>
        <p:spPr>
          <a:xfrm>
            <a:off x="1069848" y="1790700"/>
            <a:ext cx="10058400" cy="4582668"/>
          </a:xfrm>
        </p:spPr>
        <p:txBody>
          <a:bodyPr>
            <a:normAutofit lnSpcReduction="10000"/>
          </a:bodyPr>
          <a:lstStyle/>
          <a:p>
            <a:pPr marL="0" indent="0">
              <a:buNone/>
            </a:pPr>
            <a:r>
              <a:rPr lang="en-US" sz="2400" b="1" dirty="0"/>
              <a:t>District Attorneys Council</a:t>
            </a:r>
          </a:p>
          <a:p>
            <a:pPr marL="0" indent="0">
              <a:buNone/>
            </a:pPr>
            <a:r>
              <a:rPr lang="en-US" sz="2400" b="1" dirty="0"/>
              <a:t>421 N.W. 13th Street, Suite 290</a:t>
            </a:r>
          </a:p>
          <a:p>
            <a:pPr marL="0" indent="0">
              <a:buNone/>
            </a:pPr>
            <a:r>
              <a:rPr lang="en-US" sz="2400" b="1" dirty="0"/>
              <a:t>Oklahoma City, OK  73103</a:t>
            </a:r>
          </a:p>
          <a:p>
            <a:pPr marL="0" indent="0">
              <a:buNone/>
            </a:pPr>
            <a:r>
              <a:rPr lang="en-US" sz="2400" b="1" dirty="0"/>
              <a:t>405-264-5008 phone  </a:t>
            </a:r>
          </a:p>
          <a:p>
            <a:pPr marL="0" indent="0">
              <a:buNone/>
            </a:pPr>
            <a:r>
              <a:rPr lang="en-US" sz="2400" b="1" dirty="0"/>
              <a:t>405-264-5099 fax</a:t>
            </a:r>
          </a:p>
          <a:p>
            <a:endParaRPr lang="en-US" dirty="0"/>
          </a:p>
          <a:p>
            <a:pPr marL="0" indent="0">
              <a:buNone/>
            </a:pPr>
            <a:r>
              <a:rPr lang="en-US" sz="2800" dirty="0">
                <a:hlinkClick r:id="rId3"/>
              </a:rPr>
              <a:t>VOCAHelp@dac.state.ok.us</a:t>
            </a:r>
            <a:r>
              <a:rPr lang="en-US" sz="2800" dirty="0"/>
              <a:t>*</a:t>
            </a:r>
          </a:p>
          <a:p>
            <a:endParaRPr lang="en-US" dirty="0"/>
          </a:p>
          <a:p>
            <a:pPr marL="0" indent="0">
              <a:buNone/>
            </a:pPr>
            <a:r>
              <a:rPr lang="en-US" sz="2600" b="1" dirty="0">
                <a:solidFill>
                  <a:srgbClr val="C00000"/>
                </a:solidFill>
                <a:highlight>
                  <a:srgbClr val="FFFF00"/>
                </a:highlight>
              </a:rPr>
              <a:t>*Important: When emailing DAC or VOCAHelp, please put your grant number (e.g., 2021-VOCA-DAC-001) in the subject line and your agency name and contact information in your signature line.</a:t>
            </a:r>
          </a:p>
          <a:p>
            <a:endParaRPr lang="en-US" dirty="0"/>
          </a:p>
        </p:txBody>
      </p:sp>
      <p:sp>
        <p:nvSpPr>
          <p:cNvPr id="4" name="Slide Number Placeholder 3">
            <a:extLst>
              <a:ext uri="{FF2B5EF4-FFF2-40B4-BE49-F238E27FC236}">
                <a16:creationId xmlns:a16="http://schemas.microsoft.com/office/drawing/2014/main" id="{BB0D56F5-5C24-438D-AB50-BD291A5A2FA3}"/>
              </a:ext>
            </a:extLst>
          </p:cNvPr>
          <p:cNvSpPr>
            <a:spLocks noGrp="1"/>
          </p:cNvSpPr>
          <p:nvPr>
            <p:ph type="sldNum" sz="quarter" idx="12"/>
          </p:nvPr>
        </p:nvSpPr>
        <p:spPr/>
        <p:txBody>
          <a:bodyPr/>
          <a:lstStyle/>
          <a:p>
            <a:fld id="{CB81B640-7934-4822-9EC8-1F75B3535AD4}" type="slidenum">
              <a:rPr lang="en-US" smtClean="0"/>
              <a:t>87</a:t>
            </a:fld>
            <a:endParaRPr lang="en-US" dirty="0"/>
          </a:p>
        </p:txBody>
      </p:sp>
      <p:pic>
        <p:nvPicPr>
          <p:cNvPr id="5" name="Picture 4">
            <a:extLst>
              <a:ext uri="{FF2B5EF4-FFF2-40B4-BE49-F238E27FC236}">
                <a16:creationId xmlns:a16="http://schemas.microsoft.com/office/drawing/2014/main" id="{B869EA02-0C20-5D97-B114-F99C738718E9}"/>
              </a:ext>
            </a:extLst>
          </p:cNvPr>
          <p:cNvPicPr>
            <a:picLocks noChangeAspect="1"/>
          </p:cNvPicPr>
          <p:nvPr/>
        </p:nvPicPr>
        <p:blipFill>
          <a:blip r:embed="rId4"/>
          <a:stretch>
            <a:fillRect/>
          </a:stretch>
        </p:blipFill>
        <p:spPr>
          <a:xfrm>
            <a:off x="5775181" y="2499801"/>
            <a:ext cx="3627434" cy="1298561"/>
          </a:xfrm>
          <a:prstGeom prst="rect">
            <a:avLst/>
          </a:prstGeom>
        </p:spPr>
      </p:pic>
    </p:spTree>
    <p:extLst>
      <p:ext uri="{BB962C8B-B14F-4D97-AF65-F5344CB8AC3E}">
        <p14:creationId xmlns:p14="http://schemas.microsoft.com/office/powerpoint/2010/main" val="25044561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482407-31A4-176B-3218-1A1F45F50DDD}"/>
              </a:ext>
            </a:extLst>
          </p:cNvPr>
          <p:cNvSpPr>
            <a:spLocks noGrp="1"/>
          </p:cNvSpPr>
          <p:nvPr>
            <p:ph type="title"/>
          </p:nvPr>
        </p:nvSpPr>
        <p:spPr>
          <a:xfrm>
            <a:off x="3694350" y="266701"/>
            <a:ext cx="5529004" cy="647700"/>
          </a:xfrm>
        </p:spPr>
        <p:txBody>
          <a:bodyPr>
            <a:normAutofit fontScale="90000"/>
          </a:bodyPr>
          <a:lstStyle/>
          <a:p>
            <a:pPr algn="ctr"/>
            <a:r>
              <a:rPr lang="en-US" b="1" dirty="0"/>
              <a:t>Staff</a:t>
            </a:r>
          </a:p>
        </p:txBody>
      </p:sp>
      <p:pic>
        <p:nvPicPr>
          <p:cNvPr id="5" name="Content Placeholder 4">
            <a:extLst>
              <a:ext uri="{FF2B5EF4-FFF2-40B4-BE49-F238E27FC236}">
                <a16:creationId xmlns:a16="http://schemas.microsoft.com/office/drawing/2014/main" id="{9AD49053-58DE-86FB-A0DE-075FE6454370}"/>
              </a:ext>
            </a:extLst>
          </p:cNvPr>
          <p:cNvPicPr>
            <a:picLocks noGrp="1" noChangeAspect="1"/>
          </p:cNvPicPr>
          <p:nvPr>
            <p:ph sz="half" idx="1"/>
          </p:nvPr>
        </p:nvPicPr>
        <p:blipFill>
          <a:blip r:embed="rId3"/>
          <a:stretch>
            <a:fillRect/>
          </a:stretch>
        </p:blipFill>
        <p:spPr>
          <a:xfrm>
            <a:off x="5036128" y="1628572"/>
            <a:ext cx="2444708" cy="2267909"/>
          </a:xfrm>
          <a:prstGeom prst="rect">
            <a:avLst/>
          </a:prstGeom>
        </p:spPr>
      </p:pic>
      <p:sp>
        <p:nvSpPr>
          <p:cNvPr id="4" name="Slide Number Placeholder 3">
            <a:extLst>
              <a:ext uri="{FF2B5EF4-FFF2-40B4-BE49-F238E27FC236}">
                <a16:creationId xmlns:a16="http://schemas.microsoft.com/office/drawing/2014/main" id="{30F8B76F-9F2E-A037-ED14-5CA9F3D60519}"/>
              </a:ext>
            </a:extLst>
          </p:cNvPr>
          <p:cNvSpPr>
            <a:spLocks noGrp="1"/>
          </p:cNvSpPr>
          <p:nvPr>
            <p:ph type="sldNum" sz="quarter" idx="12"/>
          </p:nvPr>
        </p:nvSpPr>
        <p:spPr/>
        <p:txBody>
          <a:bodyPr/>
          <a:lstStyle/>
          <a:p>
            <a:fld id="{CB81B640-7934-4822-9EC8-1F75B3535AD4}" type="slidenum">
              <a:rPr lang="en-US" smtClean="0"/>
              <a:t>88</a:t>
            </a:fld>
            <a:endParaRPr lang="en-US" dirty="0"/>
          </a:p>
        </p:txBody>
      </p:sp>
      <p:pic>
        <p:nvPicPr>
          <p:cNvPr id="8" name="Picture 7">
            <a:extLst>
              <a:ext uri="{FF2B5EF4-FFF2-40B4-BE49-F238E27FC236}">
                <a16:creationId xmlns:a16="http://schemas.microsoft.com/office/drawing/2014/main" id="{71168A4B-C88C-0DCC-9095-A4BD48146B7B}"/>
              </a:ext>
            </a:extLst>
          </p:cNvPr>
          <p:cNvPicPr>
            <a:picLocks noChangeAspect="1"/>
          </p:cNvPicPr>
          <p:nvPr/>
        </p:nvPicPr>
        <p:blipFill>
          <a:blip r:embed="rId4"/>
          <a:stretch>
            <a:fillRect/>
          </a:stretch>
        </p:blipFill>
        <p:spPr>
          <a:xfrm>
            <a:off x="904597" y="1628572"/>
            <a:ext cx="4140587" cy="4078577"/>
          </a:xfrm>
          <a:prstGeom prst="rect">
            <a:avLst/>
          </a:prstGeom>
        </p:spPr>
      </p:pic>
      <p:sp>
        <p:nvSpPr>
          <p:cNvPr id="10" name="TextBox 9">
            <a:extLst>
              <a:ext uri="{FF2B5EF4-FFF2-40B4-BE49-F238E27FC236}">
                <a16:creationId xmlns:a16="http://schemas.microsoft.com/office/drawing/2014/main" id="{4771F14D-B69A-4717-31E3-713F0895E000}"/>
              </a:ext>
            </a:extLst>
          </p:cNvPr>
          <p:cNvSpPr txBox="1"/>
          <p:nvPr/>
        </p:nvSpPr>
        <p:spPr>
          <a:xfrm>
            <a:off x="184062" y="1833939"/>
            <a:ext cx="4689584" cy="2677656"/>
          </a:xfrm>
          <a:prstGeom prst="rect">
            <a:avLst/>
          </a:prstGeom>
          <a:noFill/>
        </p:spPr>
        <p:txBody>
          <a:bodyPr wrap="square">
            <a:spAutoFit/>
          </a:bodyPr>
          <a:lstStyle/>
          <a:p>
            <a:r>
              <a:rPr lang="en-US" sz="2400" dirty="0">
                <a:highlight>
                  <a:srgbClr val="FF0000"/>
                </a:highlight>
              </a:rPr>
              <a:t>Stephanie Lowery</a:t>
            </a:r>
          </a:p>
          <a:p>
            <a:r>
              <a:rPr lang="en-US" sz="2400" dirty="0">
                <a:highlight>
                  <a:srgbClr val="FF0000"/>
                </a:highlight>
              </a:rPr>
              <a:t>Director of Federal Grants Division</a:t>
            </a:r>
          </a:p>
          <a:p>
            <a:r>
              <a:rPr lang="en-US" sz="2400" dirty="0">
                <a:highlight>
                  <a:srgbClr val="FF0000"/>
                </a:highlight>
                <a:hlinkClick r:id="rId5"/>
              </a:rPr>
              <a:t>Stephanie.Lowery@dac.state.ok.us</a:t>
            </a:r>
            <a:r>
              <a:rPr lang="en-US" sz="2400" dirty="0">
                <a:highlight>
                  <a:srgbClr val="FF0000"/>
                </a:highlight>
              </a:rPr>
              <a:t> </a:t>
            </a:r>
          </a:p>
          <a:p>
            <a:endParaRPr lang="en-US" sz="2400" dirty="0"/>
          </a:p>
          <a:p>
            <a:r>
              <a:rPr lang="en-US" sz="2400" dirty="0"/>
              <a:t>Michelle Naylor</a:t>
            </a:r>
          </a:p>
          <a:p>
            <a:r>
              <a:rPr lang="en-US" sz="2400" dirty="0"/>
              <a:t>VOCA Financial Manager</a:t>
            </a:r>
          </a:p>
          <a:p>
            <a:r>
              <a:rPr lang="en-US" sz="2400" dirty="0">
                <a:hlinkClick r:id="rId6"/>
              </a:rPr>
              <a:t>Michelle.Naylor@dac.state.ok.us</a:t>
            </a:r>
            <a:r>
              <a:rPr lang="en-US" sz="2400" dirty="0"/>
              <a:t> </a:t>
            </a:r>
          </a:p>
        </p:txBody>
      </p:sp>
      <p:sp>
        <p:nvSpPr>
          <p:cNvPr id="15" name="TextBox 14">
            <a:extLst>
              <a:ext uri="{FF2B5EF4-FFF2-40B4-BE49-F238E27FC236}">
                <a16:creationId xmlns:a16="http://schemas.microsoft.com/office/drawing/2014/main" id="{57D73996-4B3B-FABE-BFD4-9AEEFA39D865}"/>
              </a:ext>
            </a:extLst>
          </p:cNvPr>
          <p:cNvSpPr txBox="1"/>
          <p:nvPr/>
        </p:nvSpPr>
        <p:spPr>
          <a:xfrm>
            <a:off x="7652374" y="1351508"/>
            <a:ext cx="4355564" cy="4154984"/>
          </a:xfrm>
          <a:prstGeom prst="rect">
            <a:avLst/>
          </a:prstGeom>
          <a:noFill/>
        </p:spPr>
        <p:txBody>
          <a:bodyPr wrap="square">
            <a:spAutoFit/>
          </a:bodyPr>
          <a:lstStyle/>
          <a:p>
            <a:r>
              <a:rPr lang="en-US" sz="2400" dirty="0">
                <a:highlight>
                  <a:srgbClr val="FF0000"/>
                </a:highlight>
              </a:rPr>
              <a:t>Robin Frank</a:t>
            </a:r>
          </a:p>
          <a:p>
            <a:r>
              <a:rPr lang="en-US" sz="2400" dirty="0">
                <a:highlight>
                  <a:srgbClr val="FF0000"/>
                </a:highlight>
              </a:rPr>
              <a:t>VOCA Grant Program Specialist</a:t>
            </a:r>
          </a:p>
          <a:p>
            <a:r>
              <a:rPr lang="en-US" sz="2400" dirty="0">
                <a:highlight>
                  <a:srgbClr val="FF0000"/>
                </a:highlight>
                <a:hlinkClick r:id="rId7"/>
              </a:rPr>
              <a:t>Robin.Frank@dac.state.ok.us</a:t>
            </a:r>
            <a:r>
              <a:rPr lang="en-US" sz="2400" dirty="0">
                <a:highlight>
                  <a:srgbClr val="FF0000"/>
                </a:highlight>
              </a:rPr>
              <a:t>   </a:t>
            </a:r>
          </a:p>
          <a:p>
            <a:endParaRPr lang="en-US" sz="2400" dirty="0"/>
          </a:p>
          <a:p>
            <a:r>
              <a:rPr lang="en-US" sz="2400" dirty="0"/>
              <a:t>Jaime Yahner</a:t>
            </a:r>
          </a:p>
          <a:p>
            <a:r>
              <a:rPr lang="en-US" sz="2400" dirty="0"/>
              <a:t>VOCA Grant Program Specialist</a:t>
            </a:r>
          </a:p>
          <a:p>
            <a:r>
              <a:rPr lang="en-US" sz="2400" dirty="0">
                <a:hlinkClick r:id="rId8"/>
              </a:rPr>
              <a:t>Jaime.Yahner@dac.state.ok.us</a:t>
            </a:r>
            <a:r>
              <a:rPr lang="en-US" sz="2400" dirty="0"/>
              <a:t>    </a:t>
            </a:r>
          </a:p>
          <a:p>
            <a:endParaRPr lang="en-US" sz="2400" dirty="0"/>
          </a:p>
          <a:p>
            <a:r>
              <a:rPr lang="en-US" sz="2400" dirty="0">
                <a:highlight>
                  <a:srgbClr val="FF0000"/>
                </a:highlight>
              </a:rPr>
              <a:t>Connor Long</a:t>
            </a:r>
          </a:p>
          <a:p>
            <a:r>
              <a:rPr lang="en-US" sz="2400" dirty="0">
                <a:highlight>
                  <a:srgbClr val="FF0000"/>
                </a:highlight>
              </a:rPr>
              <a:t>VOCA Grant Program Specialist</a:t>
            </a:r>
          </a:p>
          <a:p>
            <a:r>
              <a:rPr lang="en-US" sz="2400" dirty="0">
                <a:highlight>
                  <a:srgbClr val="FF0000"/>
                </a:highlight>
                <a:hlinkClick r:id="rId6"/>
              </a:rPr>
              <a:t>Connor.Long@dac.state.ok.us</a:t>
            </a:r>
            <a:r>
              <a:rPr lang="en-US" sz="2400" dirty="0">
                <a:highlight>
                  <a:srgbClr val="FF0000"/>
                </a:highlight>
              </a:rPr>
              <a:t>  </a:t>
            </a:r>
          </a:p>
        </p:txBody>
      </p:sp>
    </p:spTree>
    <p:extLst>
      <p:ext uri="{BB962C8B-B14F-4D97-AF65-F5344CB8AC3E}">
        <p14:creationId xmlns:p14="http://schemas.microsoft.com/office/powerpoint/2010/main" val="38504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F90D3E-8952-18F5-0B7C-7ACE7049B43D}"/>
              </a:ext>
            </a:extLst>
          </p:cNvPr>
          <p:cNvSpPr>
            <a:spLocks noGrp="1"/>
          </p:cNvSpPr>
          <p:nvPr>
            <p:ph type="title"/>
          </p:nvPr>
        </p:nvSpPr>
        <p:spPr>
          <a:xfrm>
            <a:off x="382280" y="484632"/>
            <a:ext cx="5002959" cy="5581317"/>
          </a:xfrm>
        </p:spPr>
        <p:txBody>
          <a:bodyPr>
            <a:normAutofit/>
          </a:bodyPr>
          <a:lstStyle/>
          <a:p>
            <a:r>
              <a:rPr lang="en-US" b="1" dirty="0"/>
              <a:t>REPORTING </a:t>
            </a:r>
            <a:br>
              <a:rPr lang="en-US" b="1" dirty="0"/>
            </a:br>
            <a:r>
              <a:rPr lang="en-US" b="1" dirty="0"/>
              <a:t>WASTE, </a:t>
            </a:r>
            <a:br>
              <a:rPr lang="en-US" b="1" dirty="0"/>
            </a:br>
            <a:r>
              <a:rPr lang="en-US" b="1" dirty="0"/>
              <a:t>FRAUD, &amp; </a:t>
            </a:r>
            <a:br>
              <a:rPr lang="en-US" b="1" dirty="0"/>
            </a:br>
            <a:r>
              <a:rPr lang="en-US" b="1" dirty="0"/>
              <a:t>ABUSE</a:t>
            </a:r>
          </a:p>
        </p:txBody>
      </p:sp>
      <p:sp>
        <p:nvSpPr>
          <p:cNvPr id="3" name="Content Placeholder 2">
            <a:extLst>
              <a:ext uri="{FF2B5EF4-FFF2-40B4-BE49-F238E27FC236}">
                <a16:creationId xmlns:a16="http://schemas.microsoft.com/office/drawing/2014/main" id="{495F7BEE-C2D1-5DEB-429B-EEA207B5104A}"/>
              </a:ext>
            </a:extLst>
          </p:cNvPr>
          <p:cNvSpPr>
            <a:spLocks noGrp="1"/>
          </p:cNvSpPr>
          <p:nvPr>
            <p:ph idx="1"/>
          </p:nvPr>
        </p:nvSpPr>
        <p:spPr>
          <a:xfrm>
            <a:off x="5537200" y="484632"/>
            <a:ext cx="6502839" cy="5696077"/>
          </a:xfrm>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accent1">
                  <a:lumMod val="30000"/>
                  <a:lumOff val="70000"/>
                </a:schemeClr>
              </a:gs>
            </a:gsLst>
            <a:lin ang="5400000" scaled="1"/>
          </a:gradFill>
        </p:spPr>
        <p:txBody>
          <a:bodyPr>
            <a:normAutofit/>
          </a:bodyPr>
          <a:lstStyle/>
          <a:p>
            <a:pPr marL="0" indent="0">
              <a:lnSpc>
                <a:spcPct val="150000"/>
              </a:lnSpc>
              <a:buNone/>
            </a:pPr>
            <a:r>
              <a:rPr lang="en-US" sz="2400" dirty="0"/>
              <a:t>The subrecipient must promptly refer to DAC, and the Department of Justice (DOJ), Office of the Inspector General (OIG), any credible evidence that a principal, employee, agent, contractor, subcontractor, or other person has, in connection with funds under the subaward, 1) submitted a claim that violates the False Claims Act; or 2) committed a criminal or civil violation of laws pertaining to fraud, conflict of interest, bribery, gratuity, or similar misconduct.</a:t>
            </a:r>
          </a:p>
          <a:p>
            <a:endParaRPr lang="en-US" sz="1800" dirty="0"/>
          </a:p>
        </p:txBody>
      </p:sp>
      <p:grpSp>
        <p:nvGrpSpPr>
          <p:cNvPr id="18" name="Group 11">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2">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3">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2F98875A-851C-9243-800D-D5C926DD738F}"/>
              </a:ext>
            </a:extLst>
          </p:cNvPr>
          <p:cNvSpPr>
            <a:spLocks noGrp="1"/>
          </p:cNvSpPr>
          <p:nvPr>
            <p:ph type="sldNum" sz="quarter" idx="12"/>
          </p:nvPr>
        </p:nvSpPr>
        <p:spPr>
          <a:xfrm>
            <a:off x="11311128" y="6272784"/>
            <a:ext cx="640080" cy="365125"/>
          </a:xfrm>
        </p:spPr>
        <p:txBody>
          <a:bodyPr>
            <a:normAutofit/>
          </a:bodyPr>
          <a:lstStyle/>
          <a:p>
            <a:pPr>
              <a:spcAft>
                <a:spcPts val="600"/>
              </a:spcAft>
            </a:pPr>
            <a:fld id="{CB81B640-7934-4822-9EC8-1F75B3535AD4}" type="slidenum">
              <a:rPr lang="en-US" smtClean="0"/>
              <a:pPr>
                <a:spcAft>
                  <a:spcPts val="600"/>
                </a:spcAft>
              </a:pPr>
              <a:t>9</a:t>
            </a:fld>
            <a:endParaRPr lang="en-US" dirty="0"/>
          </a:p>
        </p:txBody>
      </p:sp>
    </p:spTree>
    <p:extLst>
      <p:ext uri="{BB962C8B-B14F-4D97-AF65-F5344CB8AC3E}">
        <p14:creationId xmlns:p14="http://schemas.microsoft.com/office/powerpoint/2010/main" val="20405082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1473</TotalTime>
  <Words>6454</Words>
  <Application>Microsoft Office PowerPoint</Application>
  <PresentationFormat>Widescreen</PresentationFormat>
  <Paragraphs>756</Paragraphs>
  <Slides>88</Slides>
  <Notes>59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Calibri Light</vt:lpstr>
      <vt:lpstr>Cambria</vt:lpstr>
      <vt:lpstr>Rockwell Extra Bold</vt:lpstr>
      <vt:lpstr>Wingdings</vt:lpstr>
      <vt:lpstr>Wood Type</vt:lpstr>
      <vt:lpstr>Office Theme</vt:lpstr>
      <vt:lpstr>VOCA Financial &amp; Administrative Training </vt:lpstr>
      <vt:lpstr>Webinar Instructions</vt:lpstr>
      <vt:lpstr>VOCA  at  a  Glance</vt:lpstr>
      <vt:lpstr>VOCA: Victims of Crime Act</vt:lpstr>
      <vt:lpstr>VOCA Fix Update </vt:lpstr>
      <vt:lpstr>VOCA – FUTURE Outlook</vt:lpstr>
      <vt:lpstr>DOJ Grants Division Financial Guide</vt:lpstr>
      <vt:lpstr>VOCA Federal Grant Program Rules</vt:lpstr>
      <vt:lpstr>REPORTING  WASTE,  FRAUD, &amp;  ABUSE</vt:lpstr>
      <vt:lpstr>REPORTING  WASTE,  FRAUD, &amp; ABUSE CONT.</vt:lpstr>
      <vt:lpstr>Policies and Procedures The following items require a detailed policy and must be uploaded  in OKGrants each year</vt:lpstr>
      <vt:lpstr>PowerPoint Presentation</vt:lpstr>
      <vt:lpstr>Required Uploads Form link</vt:lpstr>
      <vt:lpstr>Determination of Suitability to Interact With Participating Minors</vt:lpstr>
      <vt:lpstr>DAC Training Team Contact</vt:lpstr>
      <vt:lpstr>DAC Training Team Contact</vt:lpstr>
      <vt:lpstr>Destruction of Records</vt:lpstr>
      <vt:lpstr>Confidentiality</vt:lpstr>
      <vt:lpstr>Allowable Services</vt:lpstr>
      <vt:lpstr>Unallowable Costs</vt:lpstr>
      <vt:lpstr>Direct vs. Indirect Costs</vt:lpstr>
      <vt:lpstr>PowerPoint Presentation</vt:lpstr>
      <vt:lpstr>Direct  vs. Indirect Costs cont.</vt:lpstr>
      <vt:lpstr>Examples</vt:lpstr>
      <vt:lpstr>Examples cont.</vt:lpstr>
      <vt:lpstr>SPECIAL CONDITIONS </vt:lpstr>
      <vt:lpstr>Award Notice with Special Conditions</vt:lpstr>
      <vt:lpstr>Special Conditions on all 2022 VOCA Subgrants</vt:lpstr>
      <vt:lpstr>SPECIAL CONDITION ON GRANTS FUNDING ATTORNEY POSITIONS</vt:lpstr>
      <vt:lpstr>DAC Training Team Contact</vt:lpstr>
      <vt:lpstr>How Do I Show Training Completion?</vt:lpstr>
      <vt:lpstr>Saved Files</vt:lpstr>
      <vt:lpstr>Travel</vt:lpstr>
      <vt:lpstr>Volunteers</vt:lpstr>
      <vt:lpstr>VOCA Compliance</vt:lpstr>
      <vt:lpstr>VOCA Compliance</vt:lpstr>
      <vt:lpstr>Late Reports</vt:lpstr>
      <vt:lpstr>Late Reports cont.</vt:lpstr>
      <vt:lpstr>VOCA IS A REIMBURSEMENT GRANT!</vt:lpstr>
      <vt:lpstr>Monthly Request for Funds </vt:lpstr>
      <vt:lpstr>DA Offices</vt:lpstr>
      <vt:lpstr>DA District Report</vt:lpstr>
      <vt:lpstr>Quarterly Financial Reports</vt:lpstr>
      <vt:lpstr>Roles in OKGrants</vt:lpstr>
      <vt:lpstr>OKGrants Demonstration</vt:lpstr>
      <vt:lpstr>PowerPoint Presentation</vt:lpstr>
      <vt:lpstr>PowerPoint Presentation</vt:lpstr>
      <vt:lpstr>PowerPoint Presentation</vt:lpstr>
      <vt:lpstr>Grant Adjustment Notice (GAN)</vt:lpstr>
      <vt:lpstr>PowerPoint Presentation</vt:lpstr>
      <vt:lpstr>Monitoring</vt:lpstr>
      <vt:lpstr>Risk Assessment</vt:lpstr>
      <vt:lpstr>Top Monitoring Findings</vt:lpstr>
      <vt:lpstr>Top Monitoring Findings cont.</vt:lpstr>
      <vt:lpstr>Contracts</vt:lpstr>
      <vt:lpstr> documentation</vt:lpstr>
      <vt:lpstr>Timesheets</vt:lpstr>
      <vt:lpstr>100% allowable activities, 100% funded</vt:lpstr>
      <vt:lpstr> 100% allowable activities, but only partially funded by voca (everything is voca allowable, but voca does not pay the entire salary)  This example shows an employee at 70% funded by voca  </vt:lpstr>
      <vt:lpstr>70% allowable activities, 70% funded – put exact time</vt:lpstr>
      <vt:lpstr>Reconciling exact time – must be done quarterly</vt:lpstr>
      <vt:lpstr>Ledgers</vt:lpstr>
      <vt:lpstr>PowerPoint Presentation</vt:lpstr>
      <vt:lpstr>Personnel Form</vt:lpstr>
      <vt:lpstr>Property Inventory Form </vt:lpstr>
      <vt:lpstr>Project Income Form</vt:lpstr>
      <vt:lpstr>Periodic Certification</vt:lpstr>
      <vt:lpstr>The Office for Civil Rights (ocr)</vt:lpstr>
      <vt:lpstr>Civil Rights  Non-Discrimination</vt:lpstr>
      <vt:lpstr>Civil Rights Discrimination Complaints</vt:lpstr>
      <vt:lpstr>Civil Rights Questions</vt:lpstr>
      <vt:lpstr>Civil Rights Religious Activities</vt:lpstr>
      <vt:lpstr>Limited English Proficiency</vt:lpstr>
      <vt:lpstr>What is an Equal Employment Opportunity Plan (EEOP)?</vt:lpstr>
      <vt:lpstr>Civil Rights Training </vt:lpstr>
      <vt:lpstr>Publications Blurb</vt:lpstr>
      <vt:lpstr>2022 Certified Assurances</vt:lpstr>
      <vt:lpstr>Subgrant Award Report (SAR)</vt:lpstr>
      <vt:lpstr>Quarterly Performance Measurement Tool (PMT)</vt:lpstr>
      <vt:lpstr>Reminders!</vt:lpstr>
      <vt:lpstr>Upcoming DAC VOCA Schedule</vt:lpstr>
      <vt:lpstr>PowerPoint Presentation</vt:lpstr>
      <vt:lpstr>PowerPoint Presentation</vt:lpstr>
      <vt:lpstr>www.okvictimscomp.com </vt:lpstr>
      <vt:lpstr>PowerPoint Presentation</vt:lpstr>
      <vt:lpstr>Questions?</vt:lpstr>
      <vt:lpstr>Contact</vt:lpstr>
      <vt:lpstr>Staff</vt:lpstr>
    </vt:vector>
  </TitlesOfParts>
  <Company>Oklahoma District Attorneys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VOCA Financial &amp; Administrative Training</dc:title>
  <dc:creator>Long, Connor</dc:creator>
  <cp:lastModifiedBy>Base, Elizabeth</cp:lastModifiedBy>
  <cp:revision>45</cp:revision>
  <dcterms:created xsi:type="dcterms:W3CDTF">2022-08-31T15:30:41Z</dcterms:created>
  <dcterms:modified xsi:type="dcterms:W3CDTF">2023-05-08T18:44:13Z</dcterms:modified>
</cp:coreProperties>
</file>